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D297ED"/>
    <a:srgbClr val="33CCFF"/>
    <a:srgbClr val="FF5050"/>
    <a:srgbClr val="AE9379"/>
    <a:srgbClr val="FF66CC"/>
    <a:srgbClr val="C094F0"/>
    <a:srgbClr val="BC96EE"/>
    <a:srgbClr val="CF95EF"/>
    <a:srgbClr val="4A7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7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9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55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6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1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9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8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26-11-2024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4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Modern Love" panose="04090805081005020601" pitchFamily="82" charset="0"/>
              </a:rPr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61" y="3037223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>
                <a:solidFill>
                  <a:schemeClr val="bg1"/>
                </a:solidFill>
                <a:latin typeface="Modern Love" panose="04090805081005020601" pitchFamily="82" charset="0"/>
              </a:rPr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80" y="4111761"/>
            <a:ext cx="5207230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43" y="764958"/>
            <a:ext cx="1206608" cy="1180760"/>
          </a:xfrm>
          <a:prstGeom prst="rect">
            <a:avLst/>
          </a:prstGeom>
        </p:spPr>
      </p:pic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223401" y="618678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2400" dirty="0">
                <a:solidFill>
                  <a:schemeClr val="bg1"/>
                </a:solidFill>
              </a:rPr>
              <a:t>Presented by : Sana Afreen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80F91C-4CE8-4551-B528-679281D88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757" y="3429000"/>
            <a:ext cx="3522679" cy="35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266282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What is the percentage of unique product increase in 2021 vs. 2020? The final output contains these fields, unique_products_2020, unique_products_2021, percentage_chg .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1329462" y="2327678"/>
            <a:ext cx="9776482" cy="4264040"/>
            <a:chOff x="1329462" y="2327678"/>
            <a:chExt cx="9776482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572184" y="2327678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b="1" dirty="0">
                  <a:solidFill>
                    <a:schemeClr val="tx1"/>
                  </a:solidFill>
                  <a:effectLst/>
                </a:rPr>
                <a:t>with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cte1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as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(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product_code)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unique_product_2020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b="1" dirty="0">
                  <a:solidFill>
                    <a:schemeClr val="tx1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b="1" dirty="0">
                  <a:solidFill>
                    <a:schemeClr val="tx1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fiscal_year = 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)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,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cte2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count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(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product_code)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unique_product_2021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b="1" dirty="0">
                  <a:solidFill>
                    <a:schemeClr val="tx1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b="1" dirty="0">
                  <a:solidFill>
                    <a:schemeClr val="tx1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fiscal_year = 2021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)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b="1" dirty="0">
                  <a:solidFill>
                    <a:schemeClr val="tx1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unique_product_2020,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        unique_product_2021,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        (unique_product_2021-unique_product_2020)*100/unique_product_2020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as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pct_change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b="1" dirty="0">
                  <a:solidFill>
                    <a:schemeClr val="tx1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cte1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b="1" dirty="0">
                  <a:solidFill>
                    <a:schemeClr val="tx1"/>
                  </a:solidFill>
                  <a:effectLst/>
                </a:rPr>
                <a:t>cross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  <a:effectLst/>
                </a:rPr>
                <a:t>join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ffectLst/>
                </a:rPr>
                <a:t>cte2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;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;</a:t>
              </a:r>
              <a:endParaRPr lang="en-IN" sz="16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8DA50C6-0224-6BCB-0B10-850D2D507253}"/>
                </a:ext>
              </a:extLst>
            </p:cNvPr>
            <p:cNvGrpSpPr/>
            <p:nvPr/>
          </p:nvGrpSpPr>
          <p:grpSpPr>
            <a:xfrm rot="3434940">
              <a:off x="1149701" y="2784671"/>
              <a:ext cx="1136554" cy="777032"/>
              <a:chOff x="369174" y="2810160"/>
              <a:chExt cx="1471989" cy="964666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3AC40E6-2BA0-02E0-B9CA-EA6F160C19F4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4F145A9-F7A1-9AA6-25A1-C4D58ADC9490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3BE4F30-BB07-C63D-11E4-815F2940316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E6F3697-4BD8-598B-F244-9FD01F1BF81B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rgbClr val="0998A6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DCC2231-1D97-4A5B-9C6E-079130D370BA}"/>
              </a:ext>
            </a:extLst>
          </p:cNvPr>
          <p:cNvSpPr/>
          <p:nvPr/>
        </p:nvSpPr>
        <p:spPr>
          <a:xfrm>
            <a:off x="549617" y="2327684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04B19-FF13-9B6D-EB2E-7B4AAA8C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1" y="734819"/>
            <a:ext cx="5499005" cy="32936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4F148A-699C-D1C6-3184-BB38AB561DD7}"/>
              </a:ext>
            </a:extLst>
          </p:cNvPr>
          <p:cNvGrpSpPr/>
          <p:nvPr/>
        </p:nvGrpSpPr>
        <p:grpSpPr>
          <a:xfrm rot="3434940">
            <a:off x="1673714" y="909644"/>
            <a:ext cx="1136554" cy="777032"/>
            <a:chOff x="369174" y="2810160"/>
            <a:chExt cx="1471989" cy="964666"/>
          </a:xfrm>
          <a:solidFill>
            <a:srgbClr val="FFFF66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FE81995-24E6-F2A9-0A8B-1966C5521683}"/>
                </a:ext>
              </a:extLst>
            </p:cNvPr>
            <p:cNvSpPr/>
            <p:nvPr/>
          </p:nvSpPr>
          <p:spPr>
            <a:xfrm flipV="1">
              <a:off x="369174" y="3060053"/>
              <a:ext cx="1280400" cy="688136"/>
            </a:xfrm>
            <a:custGeom>
              <a:avLst/>
              <a:gdLst>
                <a:gd name="connsiteX0" fmla="*/ 129032 w 1280400"/>
                <a:gd name="connsiteY0" fmla="*/ 439020 h 688136"/>
                <a:gd name="connsiteX1" fmla="*/ 101493 w 1280400"/>
                <a:gd name="connsiteY1" fmla="*/ 417779 h 688136"/>
                <a:gd name="connsiteX2" fmla="*/ 22648 w 1280400"/>
                <a:gd name="connsiteY2" fmla="*/ 248410 h 688136"/>
                <a:gd name="connsiteX3" fmla="*/ 6620 w 1280400"/>
                <a:gd name="connsiteY3" fmla="*/ 186833 h 688136"/>
                <a:gd name="connsiteX4" fmla="*/ -127 w 1280400"/>
                <a:gd name="connsiteY4" fmla="*/ 146341 h 688136"/>
                <a:gd name="connsiteX5" fmla="*/ 3895 w 1280400"/>
                <a:gd name="connsiteY5" fmla="*/ 116013 h 688136"/>
                <a:gd name="connsiteX6" fmla="*/ 149339 w 1280400"/>
                <a:gd name="connsiteY6" fmla="*/ 54424 h 688136"/>
                <a:gd name="connsiteX7" fmla="*/ 229135 w 1280400"/>
                <a:gd name="connsiteY7" fmla="*/ 33690 h 688136"/>
                <a:gd name="connsiteX8" fmla="*/ 322449 w 1280400"/>
                <a:gd name="connsiteY8" fmla="*/ 14111 h 688136"/>
                <a:gd name="connsiteX9" fmla="*/ 424318 w 1280400"/>
                <a:gd name="connsiteY9" fmla="*/ -291 h 688136"/>
                <a:gd name="connsiteX10" fmla="*/ 530279 w 1280400"/>
                <a:gd name="connsiteY10" fmla="*/ -2989 h 688136"/>
                <a:gd name="connsiteX11" fmla="*/ 637497 w 1280400"/>
                <a:gd name="connsiteY11" fmla="*/ 12063 h 688136"/>
                <a:gd name="connsiteX12" fmla="*/ 744742 w 1280400"/>
                <a:gd name="connsiteY12" fmla="*/ 46550 h 688136"/>
                <a:gd name="connsiteX13" fmla="*/ 851780 w 1280400"/>
                <a:gd name="connsiteY13" fmla="*/ 95192 h 688136"/>
                <a:gd name="connsiteX14" fmla="*/ 877461 w 1280400"/>
                <a:gd name="connsiteY14" fmla="*/ 107817 h 688136"/>
                <a:gd name="connsiteX15" fmla="*/ 910096 w 1280400"/>
                <a:gd name="connsiteY15" fmla="*/ 125480 h 688136"/>
                <a:gd name="connsiteX16" fmla="*/ 984528 w 1280400"/>
                <a:gd name="connsiteY16" fmla="*/ 178729 h 688136"/>
                <a:gd name="connsiteX17" fmla="*/ 1092021 w 1280400"/>
                <a:gd name="connsiteY17" fmla="*/ 278100 h 688136"/>
                <a:gd name="connsiteX18" fmla="*/ 1194061 w 1280400"/>
                <a:gd name="connsiteY18" fmla="*/ 433182 h 688136"/>
                <a:gd name="connsiteX19" fmla="*/ 1273618 w 1280400"/>
                <a:gd name="connsiteY19" fmla="*/ 643244 h 688136"/>
                <a:gd name="connsiteX20" fmla="*/ 1277443 w 1280400"/>
                <a:gd name="connsiteY20" fmla="*/ 676517 h 688136"/>
                <a:gd name="connsiteX21" fmla="*/ 1267533 w 1280400"/>
                <a:gd name="connsiteY21" fmla="*/ 683661 h 688136"/>
                <a:gd name="connsiteX22" fmla="*/ 1252561 w 1280400"/>
                <a:gd name="connsiteY22" fmla="*/ 679473 h 688136"/>
                <a:gd name="connsiteX23" fmla="*/ 1241644 w 1280400"/>
                <a:gd name="connsiteY23" fmla="*/ 651911 h 688136"/>
                <a:gd name="connsiteX24" fmla="*/ 1228818 w 1280400"/>
                <a:gd name="connsiteY24" fmla="*/ 618396 h 688136"/>
                <a:gd name="connsiteX25" fmla="*/ 1187009 w 1280400"/>
                <a:gd name="connsiteY25" fmla="*/ 535952 h 688136"/>
                <a:gd name="connsiteX26" fmla="*/ 1115988 w 1280400"/>
                <a:gd name="connsiteY26" fmla="*/ 434626 h 688136"/>
                <a:gd name="connsiteX27" fmla="*/ 998223 w 1280400"/>
                <a:gd name="connsiteY27" fmla="*/ 336974 h 688136"/>
                <a:gd name="connsiteX28" fmla="*/ 827779 w 1280400"/>
                <a:gd name="connsiteY28" fmla="*/ 260138 h 688136"/>
                <a:gd name="connsiteX29" fmla="*/ 805468 w 1280400"/>
                <a:gd name="connsiteY29" fmla="*/ 251786 h 688136"/>
                <a:gd name="connsiteX30" fmla="*/ 698050 w 1280400"/>
                <a:gd name="connsiteY30" fmla="*/ 229901 h 688136"/>
                <a:gd name="connsiteX31" fmla="*/ 577030 w 1280400"/>
                <a:gd name="connsiteY31" fmla="*/ 222591 h 688136"/>
                <a:gd name="connsiteX32" fmla="*/ 441263 w 1280400"/>
                <a:gd name="connsiteY32" fmla="*/ 243843 h 688136"/>
                <a:gd name="connsiteX33" fmla="*/ 296791 w 1280400"/>
                <a:gd name="connsiteY33" fmla="*/ 312581 h 688136"/>
                <a:gd name="connsiteX34" fmla="*/ 148302 w 1280400"/>
                <a:gd name="connsiteY34" fmla="*/ 429581 h 688136"/>
                <a:gd name="connsiteX35" fmla="*/ 129032 w 1280400"/>
                <a:gd name="connsiteY35" fmla="*/ 439020 h 68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0400" h="688136">
                  <a:moveTo>
                    <a:pt x="129032" y="439020"/>
                  </a:moveTo>
                  <a:cubicBezTo>
                    <a:pt x="118204" y="439463"/>
                    <a:pt x="109819" y="430271"/>
                    <a:pt x="101493" y="417779"/>
                  </a:cubicBezTo>
                  <a:cubicBezTo>
                    <a:pt x="65008" y="363087"/>
                    <a:pt x="39912" y="312173"/>
                    <a:pt x="22648" y="248410"/>
                  </a:cubicBezTo>
                  <a:cubicBezTo>
                    <a:pt x="16809" y="226847"/>
                    <a:pt x="11084" y="208695"/>
                    <a:pt x="6620" y="186833"/>
                  </a:cubicBezTo>
                  <a:cubicBezTo>
                    <a:pt x="3807" y="173058"/>
                    <a:pt x="1502" y="157695"/>
                    <a:pt x="-127" y="146341"/>
                  </a:cubicBezTo>
                  <a:cubicBezTo>
                    <a:pt x="-1347" y="137829"/>
                    <a:pt x="-2075" y="123427"/>
                    <a:pt x="3895" y="116013"/>
                  </a:cubicBezTo>
                  <a:cubicBezTo>
                    <a:pt x="12421" y="105424"/>
                    <a:pt x="128050" y="60596"/>
                    <a:pt x="149339" y="54424"/>
                  </a:cubicBezTo>
                  <a:cubicBezTo>
                    <a:pt x="175741" y="46786"/>
                    <a:pt x="202385" y="39993"/>
                    <a:pt x="229135" y="33690"/>
                  </a:cubicBezTo>
                  <a:cubicBezTo>
                    <a:pt x="260073" y="26396"/>
                    <a:pt x="291176" y="19799"/>
                    <a:pt x="322449" y="14111"/>
                  </a:cubicBezTo>
                  <a:cubicBezTo>
                    <a:pt x="356195" y="7962"/>
                    <a:pt x="390156" y="2884"/>
                    <a:pt x="424318" y="-291"/>
                  </a:cubicBezTo>
                  <a:cubicBezTo>
                    <a:pt x="459524" y="-3558"/>
                    <a:pt x="494949" y="-4783"/>
                    <a:pt x="530279" y="-2989"/>
                  </a:cubicBezTo>
                  <a:cubicBezTo>
                    <a:pt x="566381" y="-1171"/>
                    <a:pt x="602285" y="3850"/>
                    <a:pt x="637497" y="12063"/>
                  </a:cubicBezTo>
                  <a:cubicBezTo>
                    <a:pt x="674118" y="20610"/>
                    <a:pt x="709864" y="32545"/>
                    <a:pt x="744742" y="46550"/>
                  </a:cubicBezTo>
                  <a:cubicBezTo>
                    <a:pt x="781127" y="61159"/>
                    <a:pt x="816575" y="77971"/>
                    <a:pt x="851780" y="95192"/>
                  </a:cubicBezTo>
                  <a:cubicBezTo>
                    <a:pt x="860109" y="99270"/>
                    <a:pt x="869731" y="102698"/>
                    <a:pt x="877461" y="107817"/>
                  </a:cubicBezTo>
                  <a:cubicBezTo>
                    <a:pt x="887556" y="114506"/>
                    <a:pt x="899715" y="118900"/>
                    <a:pt x="910096" y="125480"/>
                  </a:cubicBezTo>
                  <a:cubicBezTo>
                    <a:pt x="935841" y="141803"/>
                    <a:pt x="960521" y="159956"/>
                    <a:pt x="984528" y="178729"/>
                  </a:cubicBezTo>
                  <a:cubicBezTo>
                    <a:pt x="1023018" y="208810"/>
                    <a:pt x="1059576" y="241525"/>
                    <a:pt x="1092021" y="278100"/>
                  </a:cubicBezTo>
                  <a:cubicBezTo>
                    <a:pt x="1133329" y="324671"/>
                    <a:pt x="1166953" y="377224"/>
                    <a:pt x="1194061" y="433182"/>
                  </a:cubicBezTo>
                  <a:cubicBezTo>
                    <a:pt x="1226765" y="500666"/>
                    <a:pt x="1250617" y="571998"/>
                    <a:pt x="1273618" y="643244"/>
                  </a:cubicBezTo>
                  <a:cubicBezTo>
                    <a:pt x="1276695" y="652757"/>
                    <a:pt x="1282504" y="668505"/>
                    <a:pt x="1277443" y="676517"/>
                  </a:cubicBezTo>
                  <a:cubicBezTo>
                    <a:pt x="1275085" y="680256"/>
                    <a:pt x="1271657" y="682453"/>
                    <a:pt x="1267533" y="683661"/>
                  </a:cubicBezTo>
                  <a:cubicBezTo>
                    <a:pt x="1263437" y="684845"/>
                    <a:pt x="1257622" y="684955"/>
                    <a:pt x="1252561" y="679473"/>
                  </a:cubicBezTo>
                  <a:cubicBezTo>
                    <a:pt x="1249748" y="676425"/>
                    <a:pt x="1243209" y="656467"/>
                    <a:pt x="1241644" y="651911"/>
                  </a:cubicBezTo>
                  <a:cubicBezTo>
                    <a:pt x="1237750" y="640598"/>
                    <a:pt x="1233483" y="629417"/>
                    <a:pt x="1228818" y="618396"/>
                  </a:cubicBezTo>
                  <a:cubicBezTo>
                    <a:pt x="1216809" y="590012"/>
                    <a:pt x="1202487" y="562588"/>
                    <a:pt x="1187009" y="535952"/>
                  </a:cubicBezTo>
                  <a:cubicBezTo>
                    <a:pt x="1166269" y="500269"/>
                    <a:pt x="1143096" y="465811"/>
                    <a:pt x="1115988" y="434626"/>
                  </a:cubicBezTo>
                  <a:cubicBezTo>
                    <a:pt x="1082266" y="395825"/>
                    <a:pt x="1042378" y="363242"/>
                    <a:pt x="998223" y="336974"/>
                  </a:cubicBezTo>
                  <a:cubicBezTo>
                    <a:pt x="944520" y="305029"/>
                    <a:pt x="886100" y="282086"/>
                    <a:pt x="827779" y="260138"/>
                  </a:cubicBezTo>
                  <a:cubicBezTo>
                    <a:pt x="820440" y="257377"/>
                    <a:pt x="813020" y="253909"/>
                    <a:pt x="805468" y="251786"/>
                  </a:cubicBezTo>
                  <a:cubicBezTo>
                    <a:pt x="770538" y="241980"/>
                    <a:pt x="733918" y="235204"/>
                    <a:pt x="698050" y="229901"/>
                  </a:cubicBezTo>
                  <a:cubicBezTo>
                    <a:pt x="658019" y="223989"/>
                    <a:pt x="617487" y="221291"/>
                    <a:pt x="577030" y="222591"/>
                  </a:cubicBezTo>
                  <a:cubicBezTo>
                    <a:pt x="531119" y="224063"/>
                    <a:pt x="485330" y="230741"/>
                    <a:pt x="441263" y="243843"/>
                  </a:cubicBezTo>
                  <a:cubicBezTo>
                    <a:pt x="389826" y="259148"/>
                    <a:pt x="341608" y="283242"/>
                    <a:pt x="296791" y="312581"/>
                  </a:cubicBezTo>
                  <a:cubicBezTo>
                    <a:pt x="243979" y="347143"/>
                    <a:pt x="195818" y="388210"/>
                    <a:pt x="148302" y="429581"/>
                  </a:cubicBezTo>
                  <a:cubicBezTo>
                    <a:pt x="140993" y="435943"/>
                    <a:pt x="134675" y="438796"/>
                    <a:pt x="129032" y="43902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C2C69D7-A77F-0D8B-BF58-47766480199D}"/>
                </a:ext>
              </a:extLst>
            </p:cNvPr>
            <p:cNvSpPr/>
            <p:nvPr/>
          </p:nvSpPr>
          <p:spPr>
            <a:xfrm flipV="1">
              <a:off x="1492787" y="2810160"/>
              <a:ext cx="328239" cy="283843"/>
            </a:xfrm>
            <a:custGeom>
              <a:avLst/>
              <a:gdLst>
                <a:gd name="connsiteX0" fmla="*/ 309615 w 328239"/>
                <a:gd name="connsiteY0" fmla="*/ 119718 h 283843"/>
                <a:gd name="connsiteX1" fmla="*/ 237633 w 328239"/>
                <a:gd name="connsiteY1" fmla="*/ 276054 h 283843"/>
                <a:gd name="connsiteX2" fmla="*/ 128536 w 328239"/>
                <a:gd name="connsiteY2" fmla="*/ 231070 h 283843"/>
                <a:gd name="connsiteX3" fmla="*/ -1940 w 328239"/>
                <a:gd name="connsiteY3" fmla="*/ 114093 h 283843"/>
                <a:gd name="connsiteX4" fmla="*/ 140505 w 328239"/>
                <a:gd name="connsiteY4" fmla="*/ 76236 h 283843"/>
                <a:gd name="connsiteX5" fmla="*/ 317489 w 328239"/>
                <a:gd name="connsiteY5" fmla="*/ -2878 h 283843"/>
                <a:gd name="connsiteX6" fmla="*/ 309615 w 328239"/>
                <a:gd name="connsiteY6" fmla="*/ 119718 h 28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39" h="283843">
                  <a:moveTo>
                    <a:pt x="309615" y="119718"/>
                  </a:moveTo>
                  <a:cubicBezTo>
                    <a:pt x="263504" y="273811"/>
                    <a:pt x="238617" y="275617"/>
                    <a:pt x="237633" y="276054"/>
                  </a:cubicBezTo>
                  <a:cubicBezTo>
                    <a:pt x="207264" y="289553"/>
                    <a:pt x="162275" y="255814"/>
                    <a:pt x="128536" y="231070"/>
                  </a:cubicBezTo>
                  <a:cubicBezTo>
                    <a:pt x="107715" y="215800"/>
                    <a:pt x="-1940" y="136703"/>
                    <a:pt x="-1940" y="114093"/>
                  </a:cubicBezTo>
                  <a:cubicBezTo>
                    <a:pt x="-1940" y="83725"/>
                    <a:pt x="20221" y="96430"/>
                    <a:pt x="140505" y="76236"/>
                  </a:cubicBezTo>
                  <a:cubicBezTo>
                    <a:pt x="243258" y="58981"/>
                    <a:pt x="299596" y="-17418"/>
                    <a:pt x="317489" y="-2878"/>
                  </a:cubicBezTo>
                  <a:cubicBezTo>
                    <a:pt x="338569" y="14239"/>
                    <a:pt x="316028" y="98305"/>
                    <a:pt x="309615" y="119718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1AE9750-1F10-1462-535B-4005DDE472AF}"/>
                </a:ext>
              </a:extLst>
            </p:cNvPr>
            <p:cNvSpPr/>
            <p:nvPr/>
          </p:nvSpPr>
          <p:spPr>
            <a:xfrm flipV="1">
              <a:off x="374592" y="3083173"/>
              <a:ext cx="1276910" cy="691653"/>
            </a:xfrm>
            <a:custGeom>
              <a:avLst/>
              <a:gdLst>
                <a:gd name="connsiteX0" fmla="*/ 1272444 w 1276910"/>
                <a:gd name="connsiteY0" fmla="*/ 687880 h 691653"/>
                <a:gd name="connsiteX1" fmla="*/ 1275861 w 1276910"/>
                <a:gd name="connsiteY1" fmla="*/ 670683 h 691653"/>
                <a:gd name="connsiteX2" fmla="*/ 1273278 w 1276910"/>
                <a:gd name="connsiteY2" fmla="*/ 622294 h 691653"/>
                <a:gd name="connsiteX3" fmla="*/ 1223693 w 1276910"/>
                <a:gd name="connsiteY3" fmla="*/ 450297 h 691653"/>
                <a:gd name="connsiteX4" fmla="*/ 1067605 w 1276910"/>
                <a:gd name="connsiteY4" fmla="*/ 234460 h 691653"/>
                <a:gd name="connsiteX5" fmla="*/ 948816 w 1276910"/>
                <a:gd name="connsiteY5" fmla="*/ 132294 h 691653"/>
                <a:gd name="connsiteX6" fmla="*/ 913812 w 1276910"/>
                <a:gd name="connsiteY6" fmla="*/ 108172 h 691653"/>
                <a:gd name="connsiteX7" fmla="*/ 895544 w 1276910"/>
                <a:gd name="connsiteY7" fmla="*/ 96933 h 691653"/>
                <a:gd name="connsiteX8" fmla="*/ 876702 w 1276910"/>
                <a:gd name="connsiteY8" fmla="*/ 86448 h 691653"/>
                <a:gd name="connsiteX9" fmla="*/ 797134 w 1276910"/>
                <a:gd name="connsiteY9" fmla="*/ 50770 h 691653"/>
                <a:gd name="connsiteX10" fmla="*/ 632631 w 1276910"/>
                <a:gd name="connsiteY10" fmla="*/ 8363 h 691653"/>
                <a:gd name="connsiteX11" fmla="*/ 475891 w 1276910"/>
                <a:gd name="connsiteY11" fmla="*/ -3767 h 691653"/>
                <a:gd name="connsiteX12" fmla="*/ 213131 w 1276910"/>
                <a:gd name="connsiteY12" fmla="*/ 30047 h 691653"/>
                <a:gd name="connsiteX13" fmla="*/ 116753 w 1276910"/>
                <a:gd name="connsiteY13" fmla="*/ 63769 h 691653"/>
                <a:gd name="connsiteX14" fmla="*/ 48492 w 1276910"/>
                <a:gd name="connsiteY14" fmla="*/ 99768 h 691653"/>
                <a:gd name="connsiteX15" fmla="*/ -772 w 1276910"/>
                <a:gd name="connsiteY15" fmla="*/ 143504 h 691653"/>
                <a:gd name="connsiteX16" fmla="*/ 58991 w 1276910"/>
                <a:gd name="connsiteY16" fmla="*/ 119485 h 691653"/>
                <a:gd name="connsiteX17" fmla="*/ 128101 w 1276910"/>
                <a:gd name="connsiteY17" fmla="*/ 93769 h 691653"/>
                <a:gd name="connsiteX18" fmla="*/ 222556 w 1276910"/>
                <a:gd name="connsiteY18" fmla="*/ 69515 h 691653"/>
                <a:gd name="connsiteX19" fmla="*/ 475051 w 1276910"/>
                <a:gd name="connsiteY19" fmla="*/ 49108 h 691653"/>
                <a:gd name="connsiteX20" fmla="*/ 623526 w 1276910"/>
                <a:gd name="connsiteY20" fmla="*/ 63838 h 691653"/>
                <a:gd name="connsiteX21" fmla="*/ 777003 w 1276910"/>
                <a:gd name="connsiteY21" fmla="*/ 104513 h 691653"/>
                <a:gd name="connsiteX22" fmla="*/ 849968 w 1276910"/>
                <a:gd name="connsiteY22" fmla="*/ 136890 h 691653"/>
                <a:gd name="connsiteX23" fmla="*/ 867091 w 1276910"/>
                <a:gd name="connsiteY23" fmla="*/ 146242 h 691653"/>
                <a:gd name="connsiteX24" fmla="*/ 883615 w 1276910"/>
                <a:gd name="connsiteY24" fmla="*/ 156192 h 691653"/>
                <a:gd name="connsiteX25" fmla="*/ 915163 w 1276910"/>
                <a:gd name="connsiteY25" fmla="*/ 177329 h 691653"/>
                <a:gd name="connsiteX26" fmla="*/ 1031019 w 1276910"/>
                <a:gd name="connsiteY26" fmla="*/ 272640 h 691653"/>
                <a:gd name="connsiteX27" fmla="*/ 1122671 w 1276910"/>
                <a:gd name="connsiteY27" fmla="*/ 371240 h 691653"/>
                <a:gd name="connsiteX28" fmla="*/ 1132288 w 1276910"/>
                <a:gd name="connsiteY28" fmla="*/ 383589 h 691653"/>
                <a:gd name="connsiteX29" fmla="*/ 1141462 w 1276910"/>
                <a:gd name="connsiteY29" fmla="*/ 395915 h 691653"/>
                <a:gd name="connsiteX30" fmla="*/ 1158579 w 1276910"/>
                <a:gd name="connsiteY30" fmla="*/ 420406 h 691653"/>
                <a:gd name="connsiteX31" fmla="*/ 1173769 w 1276910"/>
                <a:gd name="connsiteY31" fmla="*/ 444752 h 691653"/>
                <a:gd name="connsiteX32" fmla="*/ 1180999 w 1276910"/>
                <a:gd name="connsiteY32" fmla="*/ 456629 h 691653"/>
                <a:gd name="connsiteX33" fmla="*/ 1187469 w 1276910"/>
                <a:gd name="connsiteY33" fmla="*/ 468576 h 691653"/>
                <a:gd name="connsiteX34" fmla="*/ 1251382 w 1276910"/>
                <a:gd name="connsiteY34" fmla="*/ 626700 h 691653"/>
                <a:gd name="connsiteX35" fmla="*/ 1264398 w 1276910"/>
                <a:gd name="connsiteY35" fmla="*/ 672201 h 691653"/>
                <a:gd name="connsiteX36" fmla="*/ 1272444 w 1276910"/>
                <a:gd name="connsiteY36" fmla="*/ 687880 h 6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76910" h="691653">
                  <a:moveTo>
                    <a:pt x="1272444" y="687880"/>
                  </a:moveTo>
                  <a:cubicBezTo>
                    <a:pt x="1274411" y="687667"/>
                    <a:pt x="1275539" y="681795"/>
                    <a:pt x="1275861" y="670683"/>
                  </a:cubicBezTo>
                  <a:cubicBezTo>
                    <a:pt x="1275987" y="659605"/>
                    <a:pt x="1276332" y="643133"/>
                    <a:pt x="1273278" y="622294"/>
                  </a:cubicBezTo>
                  <a:cubicBezTo>
                    <a:pt x="1268642" y="580543"/>
                    <a:pt x="1255810" y="519696"/>
                    <a:pt x="1223693" y="450297"/>
                  </a:cubicBezTo>
                  <a:cubicBezTo>
                    <a:pt x="1192508" y="380587"/>
                    <a:pt x="1139029" y="304912"/>
                    <a:pt x="1067605" y="234460"/>
                  </a:cubicBezTo>
                  <a:cubicBezTo>
                    <a:pt x="1031864" y="199168"/>
                    <a:pt x="992005" y="165165"/>
                    <a:pt x="948816" y="132294"/>
                  </a:cubicBezTo>
                  <a:cubicBezTo>
                    <a:pt x="937370" y="124138"/>
                    <a:pt x="926034" y="115499"/>
                    <a:pt x="913812" y="108172"/>
                  </a:cubicBezTo>
                  <a:cubicBezTo>
                    <a:pt x="907744" y="104456"/>
                    <a:pt x="901837" y="100332"/>
                    <a:pt x="895544" y="96933"/>
                  </a:cubicBezTo>
                  <a:cubicBezTo>
                    <a:pt x="889287" y="93447"/>
                    <a:pt x="883006" y="89950"/>
                    <a:pt x="876702" y="86448"/>
                  </a:cubicBezTo>
                  <a:cubicBezTo>
                    <a:pt x="851199" y="73092"/>
                    <a:pt x="824707" y="60778"/>
                    <a:pt x="797134" y="50770"/>
                  </a:cubicBezTo>
                  <a:cubicBezTo>
                    <a:pt x="742251" y="30001"/>
                    <a:pt x="686633" y="16956"/>
                    <a:pt x="632631" y="8363"/>
                  </a:cubicBezTo>
                  <a:cubicBezTo>
                    <a:pt x="578583" y="-241"/>
                    <a:pt x="525933" y="-3761"/>
                    <a:pt x="475891" y="-3767"/>
                  </a:cubicBezTo>
                  <a:cubicBezTo>
                    <a:pt x="375748" y="-3830"/>
                    <a:pt x="286055" y="9991"/>
                    <a:pt x="213131" y="30047"/>
                  </a:cubicBezTo>
                  <a:cubicBezTo>
                    <a:pt x="176650" y="40066"/>
                    <a:pt x="144280" y="51535"/>
                    <a:pt x="116753" y="63769"/>
                  </a:cubicBezTo>
                  <a:cubicBezTo>
                    <a:pt x="89198" y="75899"/>
                    <a:pt x="66250" y="88133"/>
                    <a:pt x="48492" y="99768"/>
                  </a:cubicBezTo>
                  <a:cubicBezTo>
                    <a:pt x="12778" y="122838"/>
                    <a:pt x="-2949" y="140732"/>
                    <a:pt x="-772" y="143504"/>
                  </a:cubicBezTo>
                  <a:cubicBezTo>
                    <a:pt x="1834" y="147012"/>
                    <a:pt x="21738" y="135555"/>
                    <a:pt x="58991" y="119485"/>
                  </a:cubicBezTo>
                  <a:cubicBezTo>
                    <a:pt x="77538" y="111306"/>
                    <a:pt x="100772" y="102558"/>
                    <a:pt x="128101" y="93769"/>
                  </a:cubicBezTo>
                  <a:cubicBezTo>
                    <a:pt x="155399" y="84889"/>
                    <a:pt x="187109" y="76618"/>
                    <a:pt x="222556" y="69515"/>
                  </a:cubicBezTo>
                  <a:cubicBezTo>
                    <a:pt x="293386" y="55291"/>
                    <a:pt x="379636" y="46198"/>
                    <a:pt x="475051" y="49108"/>
                  </a:cubicBezTo>
                  <a:cubicBezTo>
                    <a:pt x="522720" y="50523"/>
                    <a:pt x="572653" y="54980"/>
                    <a:pt x="623526" y="63838"/>
                  </a:cubicBezTo>
                  <a:cubicBezTo>
                    <a:pt x="674353" y="72672"/>
                    <a:pt x="726371" y="85320"/>
                    <a:pt x="777003" y="104513"/>
                  </a:cubicBezTo>
                  <a:cubicBezTo>
                    <a:pt x="802500" y="113745"/>
                    <a:pt x="826714" y="124955"/>
                    <a:pt x="849968" y="136890"/>
                  </a:cubicBezTo>
                  <a:cubicBezTo>
                    <a:pt x="855697" y="140018"/>
                    <a:pt x="861403" y="143136"/>
                    <a:pt x="867091" y="146242"/>
                  </a:cubicBezTo>
                  <a:cubicBezTo>
                    <a:pt x="872837" y="149256"/>
                    <a:pt x="878105" y="152925"/>
                    <a:pt x="883615" y="156192"/>
                  </a:cubicBezTo>
                  <a:cubicBezTo>
                    <a:pt x="894722" y="162645"/>
                    <a:pt x="904816" y="170238"/>
                    <a:pt x="915163" y="177329"/>
                  </a:cubicBezTo>
                  <a:cubicBezTo>
                    <a:pt x="957104" y="208302"/>
                    <a:pt x="996193" y="240218"/>
                    <a:pt x="1031019" y="272640"/>
                  </a:cubicBezTo>
                  <a:cubicBezTo>
                    <a:pt x="1065897" y="305073"/>
                    <a:pt x="1096553" y="338232"/>
                    <a:pt x="1122671" y="371240"/>
                  </a:cubicBezTo>
                  <a:cubicBezTo>
                    <a:pt x="1125904" y="375393"/>
                    <a:pt x="1129107" y="379511"/>
                    <a:pt x="1132288" y="383589"/>
                  </a:cubicBezTo>
                  <a:cubicBezTo>
                    <a:pt x="1135503" y="387650"/>
                    <a:pt x="1138667" y="391687"/>
                    <a:pt x="1141462" y="395915"/>
                  </a:cubicBezTo>
                  <a:cubicBezTo>
                    <a:pt x="1147283" y="404232"/>
                    <a:pt x="1152988" y="412405"/>
                    <a:pt x="1158579" y="420406"/>
                  </a:cubicBezTo>
                  <a:cubicBezTo>
                    <a:pt x="1163882" y="428602"/>
                    <a:pt x="1168777" y="436815"/>
                    <a:pt x="1173769" y="444752"/>
                  </a:cubicBezTo>
                  <a:cubicBezTo>
                    <a:pt x="1176185" y="448761"/>
                    <a:pt x="1178819" y="452603"/>
                    <a:pt x="1180999" y="456629"/>
                  </a:cubicBezTo>
                  <a:cubicBezTo>
                    <a:pt x="1183179" y="460662"/>
                    <a:pt x="1185336" y="464642"/>
                    <a:pt x="1187469" y="468576"/>
                  </a:cubicBezTo>
                  <a:cubicBezTo>
                    <a:pt x="1222117" y="531407"/>
                    <a:pt x="1240281" y="587537"/>
                    <a:pt x="1251382" y="626700"/>
                  </a:cubicBezTo>
                  <a:cubicBezTo>
                    <a:pt x="1257668" y="646186"/>
                    <a:pt x="1260843" y="661791"/>
                    <a:pt x="1264398" y="672201"/>
                  </a:cubicBezTo>
                  <a:cubicBezTo>
                    <a:pt x="1267757" y="682646"/>
                    <a:pt x="1270477" y="688093"/>
                    <a:pt x="1272444" y="68788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53E756-74D2-5499-9897-8081595E0563}"/>
                </a:ext>
              </a:extLst>
            </p:cNvPr>
            <p:cNvSpPr/>
            <p:nvPr/>
          </p:nvSpPr>
          <p:spPr>
            <a:xfrm flipV="1">
              <a:off x="1719738" y="2812488"/>
              <a:ext cx="121425" cy="284340"/>
            </a:xfrm>
            <a:custGeom>
              <a:avLst/>
              <a:gdLst>
                <a:gd name="connsiteX0" fmla="*/ -1876 w 121425"/>
                <a:gd name="connsiteY0" fmla="*/ 278884 h 284340"/>
                <a:gd name="connsiteX1" fmla="*/ 11612 w 121425"/>
                <a:gd name="connsiteY1" fmla="*/ 275232 h 284340"/>
                <a:gd name="connsiteX2" fmla="*/ 38898 w 121425"/>
                <a:gd name="connsiteY2" fmla="*/ 252484 h 284340"/>
                <a:gd name="connsiteX3" fmla="*/ 101153 w 121425"/>
                <a:gd name="connsiteY3" fmla="*/ 154856 h 284340"/>
                <a:gd name="connsiteX4" fmla="*/ 117943 w 121425"/>
                <a:gd name="connsiteY4" fmla="*/ 92220 h 284340"/>
                <a:gd name="connsiteX5" fmla="*/ 116177 w 121425"/>
                <a:gd name="connsiteY5" fmla="*/ 38506 h 284340"/>
                <a:gd name="connsiteX6" fmla="*/ 102948 w 121425"/>
                <a:gd name="connsiteY6" fmla="*/ 4761 h 284340"/>
                <a:gd name="connsiteX7" fmla="*/ 92607 w 121425"/>
                <a:gd name="connsiteY7" fmla="*/ -4551 h 284340"/>
                <a:gd name="connsiteX8" fmla="*/ 96046 w 121425"/>
                <a:gd name="connsiteY8" fmla="*/ 41054 h 284340"/>
                <a:gd name="connsiteX9" fmla="*/ 91836 w 121425"/>
                <a:gd name="connsiteY9" fmla="*/ 88062 h 284340"/>
                <a:gd name="connsiteX10" fmla="*/ 74541 w 121425"/>
                <a:gd name="connsiteY10" fmla="*/ 144117 h 284340"/>
                <a:gd name="connsiteX11" fmla="*/ 23127 w 121425"/>
                <a:gd name="connsiteY11" fmla="*/ 239721 h 284340"/>
                <a:gd name="connsiteX12" fmla="*/ 4140 w 121425"/>
                <a:gd name="connsiteY12" fmla="*/ 266933 h 284340"/>
                <a:gd name="connsiteX13" fmla="*/ -1876 w 121425"/>
                <a:gd name="connsiteY13" fmla="*/ 278884 h 28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425" h="284340">
                  <a:moveTo>
                    <a:pt x="-1876" y="278884"/>
                  </a:moveTo>
                  <a:cubicBezTo>
                    <a:pt x="-869" y="280507"/>
                    <a:pt x="4198" y="279609"/>
                    <a:pt x="11612" y="275232"/>
                  </a:cubicBezTo>
                  <a:cubicBezTo>
                    <a:pt x="19008" y="270896"/>
                    <a:pt x="28539" y="263206"/>
                    <a:pt x="38898" y="252484"/>
                  </a:cubicBezTo>
                  <a:cubicBezTo>
                    <a:pt x="59500" y="231036"/>
                    <a:pt x="83910" y="197389"/>
                    <a:pt x="101153" y="154856"/>
                  </a:cubicBezTo>
                  <a:cubicBezTo>
                    <a:pt x="109833" y="133701"/>
                    <a:pt x="115366" y="112213"/>
                    <a:pt x="117943" y="92220"/>
                  </a:cubicBezTo>
                  <a:cubicBezTo>
                    <a:pt x="120341" y="72165"/>
                    <a:pt x="119438" y="53592"/>
                    <a:pt x="116177" y="38506"/>
                  </a:cubicBezTo>
                  <a:cubicBezTo>
                    <a:pt x="112933" y="23385"/>
                    <a:pt x="107618" y="11922"/>
                    <a:pt x="102948" y="4761"/>
                  </a:cubicBezTo>
                  <a:cubicBezTo>
                    <a:pt x="98071" y="-2342"/>
                    <a:pt x="94298" y="-5448"/>
                    <a:pt x="92607" y="-4551"/>
                  </a:cubicBezTo>
                  <a:cubicBezTo>
                    <a:pt x="88707" y="-2521"/>
                    <a:pt x="95247" y="14119"/>
                    <a:pt x="96046" y="41054"/>
                  </a:cubicBezTo>
                  <a:cubicBezTo>
                    <a:pt x="96472" y="54507"/>
                    <a:pt x="95287" y="70514"/>
                    <a:pt x="91836" y="88062"/>
                  </a:cubicBezTo>
                  <a:cubicBezTo>
                    <a:pt x="88178" y="105581"/>
                    <a:pt x="82535" y="124665"/>
                    <a:pt x="74541" y="144117"/>
                  </a:cubicBezTo>
                  <a:cubicBezTo>
                    <a:pt x="58741" y="183171"/>
                    <a:pt x="38558" y="216450"/>
                    <a:pt x="23127" y="239721"/>
                  </a:cubicBezTo>
                  <a:cubicBezTo>
                    <a:pt x="15362" y="251363"/>
                    <a:pt x="8713" y="260514"/>
                    <a:pt x="4140" y="266933"/>
                  </a:cubicBezTo>
                  <a:cubicBezTo>
                    <a:pt x="-403" y="273351"/>
                    <a:pt x="-2969" y="277153"/>
                    <a:pt x="-1876" y="278884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86891" y="5252421"/>
            <a:ext cx="11543479" cy="1477328"/>
            <a:chOff x="386891" y="5252421"/>
            <a:chExt cx="1154347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86891" y="5467865"/>
              <a:ext cx="2147002" cy="818635"/>
              <a:chOff x="386891" y="5467865"/>
              <a:chExt cx="2147002" cy="8186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86891" y="5467865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bg1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chemeClr val="bg1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 The number of unique products grew from 245 in 2020 to 334 in 2021, marking a 36.33% increase.</a:t>
              </a:r>
              <a:br>
                <a:rPr lang="en-US" dirty="0">
                  <a:solidFill>
                    <a:schemeClr val="bg1"/>
                  </a:solidFill>
                </a:rPr>
              </a:b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2. This significant increase highlights the company's commitment to innovation and meeting diverse customer needs.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9218645" y="998377"/>
            <a:ext cx="264280" cy="721618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9578350" y="116028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0374536" y="1192096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4F7EB8A-81FE-44F6-97BC-AF449C90E685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</a:rPr>
              <a:t>Provide a report with all the unique product counts for each segment and sort them in descending order of product counts. The final output contains 2 fields, segment, product_count.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1489686" y="2959622"/>
            <a:ext cx="8434849" cy="2319207"/>
            <a:chOff x="1489686" y="2959622"/>
            <a:chExt cx="8434849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b="1" dirty="0">
                  <a:solidFill>
                    <a:schemeClr val="tx1"/>
                  </a:solidFill>
                </a:rPr>
                <a:t>select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chemeClr val="bg1"/>
                  </a:solidFill>
                </a:rPr>
                <a:t>segment</a:t>
              </a:r>
              <a:r>
                <a:rPr lang="en-US" dirty="0"/>
                <a:t>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b="1" dirty="0">
                  <a:solidFill>
                    <a:schemeClr val="tx1"/>
                  </a:solidFill>
                </a:rPr>
                <a:t>count(distinct </a:t>
              </a:r>
              <a:r>
                <a:rPr lang="en-US" dirty="0">
                  <a:solidFill>
                    <a:schemeClr val="bg1"/>
                  </a:solidFill>
                </a:rPr>
                <a:t>product_code) as  Product_count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from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dim_product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group by</a:t>
              </a:r>
              <a:r>
                <a:rPr lang="en-US" b="1" dirty="0">
                  <a:solidFill>
                    <a:srgbClr val="92D050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segment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order by</a:t>
              </a:r>
              <a:r>
                <a:rPr lang="en-US" b="1" dirty="0">
                  <a:solidFill>
                    <a:srgbClr val="92D050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Product_count </a:t>
              </a:r>
              <a:r>
                <a:rPr lang="en-US" b="1" dirty="0">
                  <a:solidFill>
                    <a:schemeClr val="tx1"/>
                  </a:solidFill>
                </a:rPr>
                <a:t>desc</a:t>
              </a:r>
              <a:br>
                <a:rPr lang="en-US" dirty="0"/>
              </a:br>
              <a:r>
                <a:rPr lang="en-US" b="1" dirty="0"/>
                <a:t>;</a:t>
              </a:r>
              <a:endParaRPr lang="en-IN" b="1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3585D1-599C-7078-CAB1-FC28BDDC5D65}"/>
                </a:ext>
              </a:extLst>
            </p:cNvPr>
            <p:cNvGrpSpPr/>
            <p:nvPr/>
          </p:nvGrpSpPr>
          <p:grpSpPr>
            <a:xfrm rot="3434940">
              <a:off x="1309925" y="3139383"/>
              <a:ext cx="1136554" cy="777032"/>
              <a:chOff x="369174" y="2810160"/>
              <a:chExt cx="1471989" cy="96466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B53B3B1-1402-7139-8995-7A680DBE5D48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079C7FA-BADD-6801-12BF-278BF9442AFB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B866653-6E47-AC90-AA35-B3C9A235E78B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2F2546E-DA36-FF97-B4CE-61A0DA113682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rgbClr val="0998A6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DD030A-26B0-4C9A-BD26-8D6026C90901}"/>
              </a:ext>
            </a:extLst>
          </p:cNvPr>
          <p:cNvSpPr/>
          <p:nvPr/>
        </p:nvSpPr>
        <p:spPr>
          <a:xfrm>
            <a:off x="451740" y="581661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94BB84-E141-4041-90A1-35B0E31BA1C5}"/>
              </a:ext>
            </a:extLst>
          </p:cNvPr>
          <p:cNvSpPr/>
          <p:nvPr/>
        </p:nvSpPr>
        <p:spPr>
          <a:xfrm>
            <a:off x="533867" y="2655943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4108D-22A1-B6DD-2E50-B0DB89C4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26" y="264557"/>
            <a:ext cx="5971377" cy="3353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644127" y="386503"/>
            <a:ext cx="1573897" cy="523220"/>
            <a:chOff x="486482" y="374401"/>
            <a:chExt cx="1573897" cy="5232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  <a:gradFill>
              <a:gsLst>
                <a:gs pos="0">
                  <a:srgbClr val="33CCFF"/>
                </a:gs>
                <a:gs pos="100000">
                  <a:schemeClr val="accent5">
                    <a:shade val="90000"/>
                    <a:lumMod val="9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529835" y="374401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chemeClr val="tx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chemeClr val="tx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05142" y="4741778"/>
            <a:ext cx="11381716" cy="2062103"/>
            <a:chOff x="405142" y="4741778"/>
            <a:chExt cx="11381716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05142" y="5511220"/>
              <a:ext cx="2128751" cy="775280"/>
              <a:chOff x="405142" y="5511220"/>
              <a:chExt cx="2128751" cy="7752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05142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/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chemeClr val="tx1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1. AtliQ shines in Notebooks, Accessories, and Peripherals segment, accounting for a whopping 82.87% of product variety.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2. Desktops, Storage, and Networking currently hold a minor share (17.13%) of AtliQ's product portfolio.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3. In Desktops, Storage, and Networking segment AtliQ should focus on products that align with current customer trends and industry demands.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05883" y="615582"/>
            <a:ext cx="1416037" cy="559737"/>
          </a:xfrm>
          <a:prstGeom prst="roundRect">
            <a:avLst/>
          </a:prstGeom>
          <a:gradFill>
            <a:gsLst>
              <a:gs pos="2000">
                <a:srgbClr val="33CCFF"/>
              </a:gs>
              <a:gs pos="0">
                <a:schemeClr val="accent5">
                  <a:tint val="96000"/>
                  <a:lumMod val="104000"/>
                </a:schemeClr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 4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2313992"/>
            <a:ext cx="11537601" cy="4356545"/>
            <a:chOff x="532478" y="2313992"/>
            <a:chExt cx="11537601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363938" y="2313992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chemeClr val="bg1"/>
                  </a:solidFill>
                </a:rPr>
                <a:t>with unique_products as(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    select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            p.segment, 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            count(distinct(case when fiscal_year = 2020 then s.product_code end)) as product_count_2020,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            count(distinct(case when fiscal_year = 2021 then s.Product_code end)) as product_count_2021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from fact_sales_monthly s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join dim_product p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           on s.product_code = p.product_code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group by p.segment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)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select 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          *,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          product_count_2021-product_count_2020 as difference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from unique_products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order by difference desc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;</a:t>
              </a:r>
              <a:endParaRPr lang="en-IN"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chemeClr val="bg1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chemeClr val="bg1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chemeClr val="bg1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79511" cy="466735"/>
              </a:xfrm>
              <a:prstGeom prst="roundRect">
                <a:avLst/>
              </a:prstGeom>
              <a:gradFill>
                <a:gsLst>
                  <a:gs pos="0">
                    <a:srgbClr val="33CCFF"/>
                  </a:gs>
                  <a:gs pos="100000">
                    <a:schemeClr val="accent5">
                      <a:shade val="90000"/>
                      <a:lumMod val="90000"/>
                    </a:schemeClr>
                  </a:gs>
                </a:gsLst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8" y="2719477"/>
                <a:ext cx="9152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51761-8033-76CD-C948-4C27B0B0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12" y="379354"/>
            <a:ext cx="5415498" cy="30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EB8E56-EC2B-B70A-B211-D227673AC4D1}"/>
              </a:ext>
            </a:extLst>
          </p:cNvPr>
          <p:cNvGrpSpPr/>
          <p:nvPr/>
        </p:nvGrpSpPr>
        <p:grpSpPr>
          <a:xfrm rot="3434940">
            <a:off x="1751535" y="766518"/>
            <a:ext cx="1136554" cy="777032"/>
            <a:chOff x="369174" y="2810160"/>
            <a:chExt cx="1471989" cy="964666"/>
          </a:xfrm>
          <a:solidFill>
            <a:srgbClr val="FFFF00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1E4125-C53D-4D4D-0230-1C5FE83588EA}"/>
                </a:ext>
              </a:extLst>
            </p:cNvPr>
            <p:cNvSpPr/>
            <p:nvPr/>
          </p:nvSpPr>
          <p:spPr>
            <a:xfrm flipV="1">
              <a:off x="369174" y="3060053"/>
              <a:ext cx="1280400" cy="688136"/>
            </a:xfrm>
            <a:custGeom>
              <a:avLst/>
              <a:gdLst>
                <a:gd name="connsiteX0" fmla="*/ 129032 w 1280400"/>
                <a:gd name="connsiteY0" fmla="*/ 439020 h 688136"/>
                <a:gd name="connsiteX1" fmla="*/ 101493 w 1280400"/>
                <a:gd name="connsiteY1" fmla="*/ 417779 h 688136"/>
                <a:gd name="connsiteX2" fmla="*/ 22648 w 1280400"/>
                <a:gd name="connsiteY2" fmla="*/ 248410 h 688136"/>
                <a:gd name="connsiteX3" fmla="*/ 6620 w 1280400"/>
                <a:gd name="connsiteY3" fmla="*/ 186833 h 688136"/>
                <a:gd name="connsiteX4" fmla="*/ -127 w 1280400"/>
                <a:gd name="connsiteY4" fmla="*/ 146341 h 688136"/>
                <a:gd name="connsiteX5" fmla="*/ 3895 w 1280400"/>
                <a:gd name="connsiteY5" fmla="*/ 116013 h 688136"/>
                <a:gd name="connsiteX6" fmla="*/ 149339 w 1280400"/>
                <a:gd name="connsiteY6" fmla="*/ 54424 h 688136"/>
                <a:gd name="connsiteX7" fmla="*/ 229135 w 1280400"/>
                <a:gd name="connsiteY7" fmla="*/ 33690 h 688136"/>
                <a:gd name="connsiteX8" fmla="*/ 322449 w 1280400"/>
                <a:gd name="connsiteY8" fmla="*/ 14111 h 688136"/>
                <a:gd name="connsiteX9" fmla="*/ 424318 w 1280400"/>
                <a:gd name="connsiteY9" fmla="*/ -291 h 688136"/>
                <a:gd name="connsiteX10" fmla="*/ 530279 w 1280400"/>
                <a:gd name="connsiteY10" fmla="*/ -2989 h 688136"/>
                <a:gd name="connsiteX11" fmla="*/ 637497 w 1280400"/>
                <a:gd name="connsiteY11" fmla="*/ 12063 h 688136"/>
                <a:gd name="connsiteX12" fmla="*/ 744742 w 1280400"/>
                <a:gd name="connsiteY12" fmla="*/ 46550 h 688136"/>
                <a:gd name="connsiteX13" fmla="*/ 851780 w 1280400"/>
                <a:gd name="connsiteY13" fmla="*/ 95192 h 688136"/>
                <a:gd name="connsiteX14" fmla="*/ 877461 w 1280400"/>
                <a:gd name="connsiteY14" fmla="*/ 107817 h 688136"/>
                <a:gd name="connsiteX15" fmla="*/ 910096 w 1280400"/>
                <a:gd name="connsiteY15" fmla="*/ 125480 h 688136"/>
                <a:gd name="connsiteX16" fmla="*/ 984528 w 1280400"/>
                <a:gd name="connsiteY16" fmla="*/ 178729 h 688136"/>
                <a:gd name="connsiteX17" fmla="*/ 1092021 w 1280400"/>
                <a:gd name="connsiteY17" fmla="*/ 278100 h 688136"/>
                <a:gd name="connsiteX18" fmla="*/ 1194061 w 1280400"/>
                <a:gd name="connsiteY18" fmla="*/ 433182 h 688136"/>
                <a:gd name="connsiteX19" fmla="*/ 1273618 w 1280400"/>
                <a:gd name="connsiteY19" fmla="*/ 643244 h 688136"/>
                <a:gd name="connsiteX20" fmla="*/ 1277443 w 1280400"/>
                <a:gd name="connsiteY20" fmla="*/ 676517 h 688136"/>
                <a:gd name="connsiteX21" fmla="*/ 1267533 w 1280400"/>
                <a:gd name="connsiteY21" fmla="*/ 683661 h 688136"/>
                <a:gd name="connsiteX22" fmla="*/ 1252561 w 1280400"/>
                <a:gd name="connsiteY22" fmla="*/ 679473 h 688136"/>
                <a:gd name="connsiteX23" fmla="*/ 1241644 w 1280400"/>
                <a:gd name="connsiteY23" fmla="*/ 651911 h 688136"/>
                <a:gd name="connsiteX24" fmla="*/ 1228818 w 1280400"/>
                <a:gd name="connsiteY24" fmla="*/ 618396 h 688136"/>
                <a:gd name="connsiteX25" fmla="*/ 1187009 w 1280400"/>
                <a:gd name="connsiteY25" fmla="*/ 535952 h 688136"/>
                <a:gd name="connsiteX26" fmla="*/ 1115988 w 1280400"/>
                <a:gd name="connsiteY26" fmla="*/ 434626 h 688136"/>
                <a:gd name="connsiteX27" fmla="*/ 998223 w 1280400"/>
                <a:gd name="connsiteY27" fmla="*/ 336974 h 688136"/>
                <a:gd name="connsiteX28" fmla="*/ 827779 w 1280400"/>
                <a:gd name="connsiteY28" fmla="*/ 260138 h 688136"/>
                <a:gd name="connsiteX29" fmla="*/ 805468 w 1280400"/>
                <a:gd name="connsiteY29" fmla="*/ 251786 h 688136"/>
                <a:gd name="connsiteX30" fmla="*/ 698050 w 1280400"/>
                <a:gd name="connsiteY30" fmla="*/ 229901 h 688136"/>
                <a:gd name="connsiteX31" fmla="*/ 577030 w 1280400"/>
                <a:gd name="connsiteY31" fmla="*/ 222591 h 688136"/>
                <a:gd name="connsiteX32" fmla="*/ 441263 w 1280400"/>
                <a:gd name="connsiteY32" fmla="*/ 243843 h 688136"/>
                <a:gd name="connsiteX33" fmla="*/ 296791 w 1280400"/>
                <a:gd name="connsiteY33" fmla="*/ 312581 h 688136"/>
                <a:gd name="connsiteX34" fmla="*/ 148302 w 1280400"/>
                <a:gd name="connsiteY34" fmla="*/ 429581 h 688136"/>
                <a:gd name="connsiteX35" fmla="*/ 129032 w 1280400"/>
                <a:gd name="connsiteY35" fmla="*/ 439020 h 68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0400" h="688136">
                  <a:moveTo>
                    <a:pt x="129032" y="439020"/>
                  </a:moveTo>
                  <a:cubicBezTo>
                    <a:pt x="118204" y="439463"/>
                    <a:pt x="109819" y="430271"/>
                    <a:pt x="101493" y="417779"/>
                  </a:cubicBezTo>
                  <a:cubicBezTo>
                    <a:pt x="65008" y="363087"/>
                    <a:pt x="39912" y="312173"/>
                    <a:pt x="22648" y="248410"/>
                  </a:cubicBezTo>
                  <a:cubicBezTo>
                    <a:pt x="16809" y="226847"/>
                    <a:pt x="11084" y="208695"/>
                    <a:pt x="6620" y="186833"/>
                  </a:cubicBezTo>
                  <a:cubicBezTo>
                    <a:pt x="3807" y="173058"/>
                    <a:pt x="1502" y="157695"/>
                    <a:pt x="-127" y="146341"/>
                  </a:cubicBezTo>
                  <a:cubicBezTo>
                    <a:pt x="-1347" y="137829"/>
                    <a:pt x="-2075" y="123427"/>
                    <a:pt x="3895" y="116013"/>
                  </a:cubicBezTo>
                  <a:cubicBezTo>
                    <a:pt x="12421" y="105424"/>
                    <a:pt x="128050" y="60596"/>
                    <a:pt x="149339" y="54424"/>
                  </a:cubicBezTo>
                  <a:cubicBezTo>
                    <a:pt x="175741" y="46786"/>
                    <a:pt x="202385" y="39993"/>
                    <a:pt x="229135" y="33690"/>
                  </a:cubicBezTo>
                  <a:cubicBezTo>
                    <a:pt x="260073" y="26396"/>
                    <a:pt x="291176" y="19799"/>
                    <a:pt x="322449" y="14111"/>
                  </a:cubicBezTo>
                  <a:cubicBezTo>
                    <a:pt x="356195" y="7962"/>
                    <a:pt x="390156" y="2884"/>
                    <a:pt x="424318" y="-291"/>
                  </a:cubicBezTo>
                  <a:cubicBezTo>
                    <a:pt x="459524" y="-3558"/>
                    <a:pt x="494949" y="-4783"/>
                    <a:pt x="530279" y="-2989"/>
                  </a:cubicBezTo>
                  <a:cubicBezTo>
                    <a:pt x="566381" y="-1171"/>
                    <a:pt x="602285" y="3850"/>
                    <a:pt x="637497" y="12063"/>
                  </a:cubicBezTo>
                  <a:cubicBezTo>
                    <a:pt x="674118" y="20610"/>
                    <a:pt x="709864" y="32545"/>
                    <a:pt x="744742" y="46550"/>
                  </a:cubicBezTo>
                  <a:cubicBezTo>
                    <a:pt x="781127" y="61159"/>
                    <a:pt x="816575" y="77971"/>
                    <a:pt x="851780" y="95192"/>
                  </a:cubicBezTo>
                  <a:cubicBezTo>
                    <a:pt x="860109" y="99270"/>
                    <a:pt x="869731" y="102698"/>
                    <a:pt x="877461" y="107817"/>
                  </a:cubicBezTo>
                  <a:cubicBezTo>
                    <a:pt x="887556" y="114506"/>
                    <a:pt x="899715" y="118900"/>
                    <a:pt x="910096" y="125480"/>
                  </a:cubicBezTo>
                  <a:cubicBezTo>
                    <a:pt x="935841" y="141803"/>
                    <a:pt x="960521" y="159956"/>
                    <a:pt x="984528" y="178729"/>
                  </a:cubicBezTo>
                  <a:cubicBezTo>
                    <a:pt x="1023018" y="208810"/>
                    <a:pt x="1059576" y="241525"/>
                    <a:pt x="1092021" y="278100"/>
                  </a:cubicBezTo>
                  <a:cubicBezTo>
                    <a:pt x="1133329" y="324671"/>
                    <a:pt x="1166953" y="377224"/>
                    <a:pt x="1194061" y="433182"/>
                  </a:cubicBezTo>
                  <a:cubicBezTo>
                    <a:pt x="1226765" y="500666"/>
                    <a:pt x="1250617" y="571998"/>
                    <a:pt x="1273618" y="643244"/>
                  </a:cubicBezTo>
                  <a:cubicBezTo>
                    <a:pt x="1276695" y="652757"/>
                    <a:pt x="1282504" y="668505"/>
                    <a:pt x="1277443" y="676517"/>
                  </a:cubicBezTo>
                  <a:cubicBezTo>
                    <a:pt x="1275085" y="680256"/>
                    <a:pt x="1271657" y="682453"/>
                    <a:pt x="1267533" y="683661"/>
                  </a:cubicBezTo>
                  <a:cubicBezTo>
                    <a:pt x="1263437" y="684845"/>
                    <a:pt x="1257622" y="684955"/>
                    <a:pt x="1252561" y="679473"/>
                  </a:cubicBezTo>
                  <a:cubicBezTo>
                    <a:pt x="1249748" y="676425"/>
                    <a:pt x="1243209" y="656467"/>
                    <a:pt x="1241644" y="651911"/>
                  </a:cubicBezTo>
                  <a:cubicBezTo>
                    <a:pt x="1237750" y="640598"/>
                    <a:pt x="1233483" y="629417"/>
                    <a:pt x="1228818" y="618396"/>
                  </a:cubicBezTo>
                  <a:cubicBezTo>
                    <a:pt x="1216809" y="590012"/>
                    <a:pt x="1202487" y="562588"/>
                    <a:pt x="1187009" y="535952"/>
                  </a:cubicBezTo>
                  <a:cubicBezTo>
                    <a:pt x="1166269" y="500269"/>
                    <a:pt x="1143096" y="465811"/>
                    <a:pt x="1115988" y="434626"/>
                  </a:cubicBezTo>
                  <a:cubicBezTo>
                    <a:pt x="1082266" y="395825"/>
                    <a:pt x="1042378" y="363242"/>
                    <a:pt x="998223" y="336974"/>
                  </a:cubicBezTo>
                  <a:cubicBezTo>
                    <a:pt x="944520" y="305029"/>
                    <a:pt x="886100" y="282086"/>
                    <a:pt x="827779" y="260138"/>
                  </a:cubicBezTo>
                  <a:cubicBezTo>
                    <a:pt x="820440" y="257377"/>
                    <a:pt x="813020" y="253909"/>
                    <a:pt x="805468" y="251786"/>
                  </a:cubicBezTo>
                  <a:cubicBezTo>
                    <a:pt x="770538" y="241980"/>
                    <a:pt x="733918" y="235204"/>
                    <a:pt x="698050" y="229901"/>
                  </a:cubicBezTo>
                  <a:cubicBezTo>
                    <a:pt x="658019" y="223989"/>
                    <a:pt x="617487" y="221291"/>
                    <a:pt x="577030" y="222591"/>
                  </a:cubicBezTo>
                  <a:cubicBezTo>
                    <a:pt x="531119" y="224063"/>
                    <a:pt x="485330" y="230741"/>
                    <a:pt x="441263" y="243843"/>
                  </a:cubicBezTo>
                  <a:cubicBezTo>
                    <a:pt x="389826" y="259148"/>
                    <a:pt x="341608" y="283242"/>
                    <a:pt x="296791" y="312581"/>
                  </a:cubicBezTo>
                  <a:cubicBezTo>
                    <a:pt x="243979" y="347143"/>
                    <a:pt x="195818" y="388210"/>
                    <a:pt x="148302" y="429581"/>
                  </a:cubicBezTo>
                  <a:cubicBezTo>
                    <a:pt x="140993" y="435943"/>
                    <a:pt x="134675" y="438796"/>
                    <a:pt x="129032" y="43902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50CE0EA-ACE3-AB2A-7C6A-CF02CD40E701}"/>
                </a:ext>
              </a:extLst>
            </p:cNvPr>
            <p:cNvSpPr/>
            <p:nvPr/>
          </p:nvSpPr>
          <p:spPr>
            <a:xfrm flipV="1">
              <a:off x="1492787" y="2810160"/>
              <a:ext cx="328239" cy="283843"/>
            </a:xfrm>
            <a:custGeom>
              <a:avLst/>
              <a:gdLst>
                <a:gd name="connsiteX0" fmla="*/ 309615 w 328239"/>
                <a:gd name="connsiteY0" fmla="*/ 119718 h 283843"/>
                <a:gd name="connsiteX1" fmla="*/ 237633 w 328239"/>
                <a:gd name="connsiteY1" fmla="*/ 276054 h 283843"/>
                <a:gd name="connsiteX2" fmla="*/ 128536 w 328239"/>
                <a:gd name="connsiteY2" fmla="*/ 231070 h 283843"/>
                <a:gd name="connsiteX3" fmla="*/ -1940 w 328239"/>
                <a:gd name="connsiteY3" fmla="*/ 114093 h 283843"/>
                <a:gd name="connsiteX4" fmla="*/ 140505 w 328239"/>
                <a:gd name="connsiteY4" fmla="*/ 76236 h 283843"/>
                <a:gd name="connsiteX5" fmla="*/ 317489 w 328239"/>
                <a:gd name="connsiteY5" fmla="*/ -2878 h 283843"/>
                <a:gd name="connsiteX6" fmla="*/ 309615 w 328239"/>
                <a:gd name="connsiteY6" fmla="*/ 119718 h 28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39" h="283843">
                  <a:moveTo>
                    <a:pt x="309615" y="119718"/>
                  </a:moveTo>
                  <a:cubicBezTo>
                    <a:pt x="263504" y="273811"/>
                    <a:pt x="238617" y="275617"/>
                    <a:pt x="237633" y="276054"/>
                  </a:cubicBezTo>
                  <a:cubicBezTo>
                    <a:pt x="207264" y="289553"/>
                    <a:pt x="162275" y="255814"/>
                    <a:pt x="128536" y="231070"/>
                  </a:cubicBezTo>
                  <a:cubicBezTo>
                    <a:pt x="107715" y="215800"/>
                    <a:pt x="-1940" y="136703"/>
                    <a:pt x="-1940" y="114093"/>
                  </a:cubicBezTo>
                  <a:cubicBezTo>
                    <a:pt x="-1940" y="83725"/>
                    <a:pt x="20221" y="96430"/>
                    <a:pt x="140505" y="76236"/>
                  </a:cubicBezTo>
                  <a:cubicBezTo>
                    <a:pt x="243258" y="58981"/>
                    <a:pt x="299596" y="-17418"/>
                    <a:pt x="317489" y="-2878"/>
                  </a:cubicBezTo>
                  <a:cubicBezTo>
                    <a:pt x="338569" y="14239"/>
                    <a:pt x="316028" y="98305"/>
                    <a:pt x="309615" y="119718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A298DE0-6AAE-E35D-F3A9-18210B1AA81D}"/>
                </a:ext>
              </a:extLst>
            </p:cNvPr>
            <p:cNvSpPr/>
            <p:nvPr/>
          </p:nvSpPr>
          <p:spPr>
            <a:xfrm flipV="1">
              <a:off x="374592" y="3083173"/>
              <a:ext cx="1276910" cy="691653"/>
            </a:xfrm>
            <a:custGeom>
              <a:avLst/>
              <a:gdLst>
                <a:gd name="connsiteX0" fmla="*/ 1272444 w 1276910"/>
                <a:gd name="connsiteY0" fmla="*/ 687880 h 691653"/>
                <a:gd name="connsiteX1" fmla="*/ 1275861 w 1276910"/>
                <a:gd name="connsiteY1" fmla="*/ 670683 h 691653"/>
                <a:gd name="connsiteX2" fmla="*/ 1273278 w 1276910"/>
                <a:gd name="connsiteY2" fmla="*/ 622294 h 691653"/>
                <a:gd name="connsiteX3" fmla="*/ 1223693 w 1276910"/>
                <a:gd name="connsiteY3" fmla="*/ 450297 h 691653"/>
                <a:gd name="connsiteX4" fmla="*/ 1067605 w 1276910"/>
                <a:gd name="connsiteY4" fmla="*/ 234460 h 691653"/>
                <a:gd name="connsiteX5" fmla="*/ 948816 w 1276910"/>
                <a:gd name="connsiteY5" fmla="*/ 132294 h 691653"/>
                <a:gd name="connsiteX6" fmla="*/ 913812 w 1276910"/>
                <a:gd name="connsiteY6" fmla="*/ 108172 h 691653"/>
                <a:gd name="connsiteX7" fmla="*/ 895544 w 1276910"/>
                <a:gd name="connsiteY7" fmla="*/ 96933 h 691653"/>
                <a:gd name="connsiteX8" fmla="*/ 876702 w 1276910"/>
                <a:gd name="connsiteY8" fmla="*/ 86448 h 691653"/>
                <a:gd name="connsiteX9" fmla="*/ 797134 w 1276910"/>
                <a:gd name="connsiteY9" fmla="*/ 50770 h 691653"/>
                <a:gd name="connsiteX10" fmla="*/ 632631 w 1276910"/>
                <a:gd name="connsiteY10" fmla="*/ 8363 h 691653"/>
                <a:gd name="connsiteX11" fmla="*/ 475891 w 1276910"/>
                <a:gd name="connsiteY11" fmla="*/ -3767 h 691653"/>
                <a:gd name="connsiteX12" fmla="*/ 213131 w 1276910"/>
                <a:gd name="connsiteY12" fmla="*/ 30047 h 691653"/>
                <a:gd name="connsiteX13" fmla="*/ 116753 w 1276910"/>
                <a:gd name="connsiteY13" fmla="*/ 63769 h 691653"/>
                <a:gd name="connsiteX14" fmla="*/ 48492 w 1276910"/>
                <a:gd name="connsiteY14" fmla="*/ 99768 h 691653"/>
                <a:gd name="connsiteX15" fmla="*/ -772 w 1276910"/>
                <a:gd name="connsiteY15" fmla="*/ 143504 h 691653"/>
                <a:gd name="connsiteX16" fmla="*/ 58991 w 1276910"/>
                <a:gd name="connsiteY16" fmla="*/ 119485 h 691653"/>
                <a:gd name="connsiteX17" fmla="*/ 128101 w 1276910"/>
                <a:gd name="connsiteY17" fmla="*/ 93769 h 691653"/>
                <a:gd name="connsiteX18" fmla="*/ 222556 w 1276910"/>
                <a:gd name="connsiteY18" fmla="*/ 69515 h 691653"/>
                <a:gd name="connsiteX19" fmla="*/ 475051 w 1276910"/>
                <a:gd name="connsiteY19" fmla="*/ 49108 h 691653"/>
                <a:gd name="connsiteX20" fmla="*/ 623526 w 1276910"/>
                <a:gd name="connsiteY20" fmla="*/ 63838 h 691653"/>
                <a:gd name="connsiteX21" fmla="*/ 777003 w 1276910"/>
                <a:gd name="connsiteY21" fmla="*/ 104513 h 691653"/>
                <a:gd name="connsiteX22" fmla="*/ 849968 w 1276910"/>
                <a:gd name="connsiteY22" fmla="*/ 136890 h 691653"/>
                <a:gd name="connsiteX23" fmla="*/ 867091 w 1276910"/>
                <a:gd name="connsiteY23" fmla="*/ 146242 h 691653"/>
                <a:gd name="connsiteX24" fmla="*/ 883615 w 1276910"/>
                <a:gd name="connsiteY24" fmla="*/ 156192 h 691653"/>
                <a:gd name="connsiteX25" fmla="*/ 915163 w 1276910"/>
                <a:gd name="connsiteY25" fmla="*/ 177329 h 691653"/>
                <a:gd name="connsiteX26" fmla="*/ 1031019 w 1276910"/>
                <a:gd name="connsiteY26" fmla="*/ 272640 h 691653"/>
                <a:gd name="connsiteX27" fmla="*/ 1122671 w 1276910"/>
                <a:gd name="connsiteY27" fmla="*/ 371240 h 691653"/>
                <a:gd name="connsiteX28" fmla="*/ 1132288 w 1276910"/>
                <a:gd name="connsiteY28" fmla="*/ 383589 h 691653"/>
                <a:gd name="connsiteX29" fmla="*/ 1141462 w 1276910"/>
                <a:gd name="connsiteY29" fmla="*/ 395915 h 691653"/>
                <a:gd name="connsiteX30" fmla="*/ 1158579 w 1276910"/>
                <a:gd name="connsiteY30" fmla="*/ 420406 h 691653"/>
                <a:gd name="connsiteX31" fmla="*/ 1173769 w 1276910"/>
                <a:gd name="connsiteY31" fmla="*/ 444752 h 691653"/>
                <a:gd name="connsiteX32" fmla="*/ 1180999 w 1276910"/>
                <a:gd name="connsiteY32" fmla="*/ 456629 h 691653"/>
                <a:gd name="connsiteX33" fmla="*/ 1187469 w 1276910"/>
                <a:gd name="connsiteY33" fmla="*/ 468576 h 691653"/>
                <a:gd name="connsiteX34" fmla="*/ 1251382 w 1276910"/>
                <a:gd name="connsiteY34" fmla="*/ 626700 h 691653"/>
                <a:gd name="connsiteX35" fmla="*/ 1264398 w 1276910"/>
                <a:gd name="connsiteY35" fmla="*/ 672201 h 691653"/>
                <a:gd name="connsiteX36" fmla="*/ 1272444 w 1276910"/>
                <a:gd name="connsiteY36" fmla="*/ 687880 h 6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76910" h="691653">
                  <a:moveTo>
                    <a:pt x="1272444" y="687880"/>
                  </a:moveTo>
                  <a:cubicBezTo>
                    <a:pt x="1274411" y="687667"/>
                    <a:pt x="1275539" y="681795"/>
                    <a:pt x="1275861" y="670683"/>
                  </a:cubicBezTo>
                  <a:cubicBezTo>
                    <a:pt x="1275987" y="659605"/>
                    <a:pt x="1276332" y="643133"/>
                    <a:pt x="1273278" y="622294"/>
                  </a:cubicBezTo>
                  <a:cubicBezTo>
                    <a:pt x="1268642" y="580543"/>
                    <a:pt x="1255810" y="519696"/>
                    <a:pt x="1223693" y="450297"/>
                  </a:cubicBezTo>
                  <a:cubicBezTo>
                    <a:pt x="1192508" y="380587"/>
                    <a:pt x="1139029" y="304912"/>
                    <a:pt x="1067605" y="234460"/>
                  </a:cubicBezTo>
                  <a:cubicBezTo>
                    <a:pt x="1031864" y="199168"/>
                    <a:pt x="992005" y="165165"/>
                    <a:pt x="948816" y="132294"/>
                  </a:cubicBezTo>
                  <a:cubicBezTo>
                    <a:pt x="937370" y="124138"/>
                    <a:pt x="926034" y="115499"/>
                    <a:pt x="913812" y="108172"/>
                  </a:cubicBezTo>
                  <a:cubicBezTo>
                    <a:pt x="907744" y="104456"/>
                    <a:pt x="901837" y="100332"/>
                    <a:pt x="895544" y="96933"/>
                  </a:cubicBezTo>
                  <a:cubicBezTo>
                    <a:pt x="889287" y="93447"/>
                    <a:pt x="883006" y="89950"/>
                    <a:pt x="876702" y="86448"/>
                  </a:cubicBezTo>
                  <a:cubicBezTo>
                    <a:pt x="851199" y="73092"/>
                    <a:pt x="824707" y="60778"/>
                    <a:pt x="797134" y="50770"/>
                  </a:cubicBezTo>
                  <a:cubicBezTo>
                    <a:pt x="742251" y="30001"/>
                    <a:pt x="686633" y="16956"/>
                    <a:pt x="632631" y="8363"/>
                  </a:cubicBezTo>
                  <a:cubicBezTo>
                    <a:pt x="578583" y="-241"/>
                    <a:pt x="525933" y="-3761"/>
                    <a:pt x="475891" y="-3767"/>
                  </a:cubicBezTo>
                  <a:cubicBezTo>
                    <a:pt x="375748" y="-3830"/>
                    <a:pt x="286055" y="9991"/>
                    <a:pt x="213131" y="30047"/>
                  </a:cubicBezTo>
                  <a:cubicBezTo>
                    <a:pt x="176650" y="40066"/>
                    <a:pt x="144280" y="51535"/>
                    <a:pt x="116753" y="63769"/>
                  </a:cubicBezTo>
                  <a:cubicBezTo>
                    <a:pt x="89198" y="75899"/>
                    <a:pt x="66250" y="88133"/>
                    <a:pt x="48492" y="99768"/>
                  </a:cubicBezTo>
                  <a:cubicBezTo>
                    <a:pt x="12778" y="122838"/>
                    <a:pt x="-2949" y="140732"/>
                    <a:pt x="-772" y="143504"/>
                  </a:cubicBezTo>
                  <a:cubicBezTo>
                    <a:pt x="1834" y="147012"/>
                    <a:pt x="21738" y="135555"/>
                    <a:pt x="58991" y="119485"/>
                  </a:cubicBezTo>
                  <a:cubicBezTo>
                    <a:pt x="77538" y="111306"/>
                    <a:pt x="100772" y="102558"/>
                    <a:pt x="128101" y="93769"/>
                  </a:cubicBezTo>
                  <a:cubicBezTo>
                    <a:pt x="155399" y="84889"/>
                    <a:pt x="187109" y="76618"/>
                    <a:pt x="222556" y="69515"/>
                  </a:cubicBezTo>
                  <a:cubicBezTo>
                    <a:pt x="293386" y="55291"/>
                    <a:pt x="379636" y="46198"/>
                    <a:pt x="475051" y="49108"/>
                  </a:cubicBezTo>
                  <a:cubicBezTo>
                    <a:pt x="522720" y="50523"/>
                    <a:pt x="572653" y="54980"/>
                    <a:pt x="623526" y="63838"/>
                  </a:cubicBezTo>
                  <a:cubicBezTo>
                    <a:pt x="674353" y="72672"/>
                    <a:pt x="726371" y="85320"/>
                    <a:pt x="777003" y="104513"/>
                  </a:cubicBezTo>
                  <a:cubicBezTo>
                    <a:pt x="802500" y="113745"/>
                    <a:pt x="826714" y="124955"/>
                    <a:pt x="849968" y="136890"/>
                  </a:cubicBezTo>
                  <a:cubicBezTo>
                    <a:pt x="855697" y="140018"/>
                    <a:pt x="861403" y="143136"/>
                    <a:pt x="867091" y="146242"/>
                  </a:cubicBezTo>
                  <a:cubicBezTo>
                    <a:pt x="872837" y="149256"/>
                    <a:pt x="878105" y="152925"/>
                    <a:pt x="883615" y="156192"/>
                  </a:cubicBezTo>
                  <a:cubicBezTo>
                    <a:pt x="894722" y="162645"/>
                    <a:pt x="904816" y="170238"/>
                    <a:pt x="915163" y="177329"/>
                  </a:cubicBezTo>
                  <a:cubicBezTo>
                    <a:pt x="957104" y="208302"/>
                    <a:pt x="996193" y="240218"/>
                    <a:pt x="1031019" y="272640"/>
                  </a:cubicBezTo>
                  <a:cubicBezTo>
                    <a:pt x="1065897" y="305073"/>
                    <a:pt x="1096553" y="338232"/>
                    <a:pt x="1122671" y="371240"/>
                  </a:cubicBezTo>
                  <a:cubicBezTo>
                    <a:pt x="1125904" y="375393"/>
                    <a:pt x="1129107" y="379511"/>
                    <a:pt x="1132288" y="383589"/>
                  </a:cubicBezTo>
                  <a:cubicBezTo>
                    <a:pt x="1135503" y="387650"/>
                    <a:pt x="1138667" y="391687"/>
                    <a:pt x="1141462" y="395915"/>
                  </a:cubicBezTo>
                  <a:cubicBezTo>
                    <a:pt x="1147283" y="404232"/>
                    <a:pt x="1152988" y="412405"/>
                    <a:pt x="1158579" y="420406"/>
                  </a:cubicBezTo>
                  <a:cubicBezTo>
                    <a:pt x="1163882" y="428602"/>
                    <a:pt x="1168777" y="436815"/>
                    <a:pt x="1173769" y="444752"/>
                  </a:cubicBezTo>
                  <a:cubicBezTo>
                    <a:pt x="1176185" y="448761"/>
                    <a:pt x="1178819" y="452603"/>
                    <a:pt x="1180999" y="456629"/>
                  </a:cubicBezTo>
                  <a:cubicBezTo>
                    <a:pt x="1183179" y="460662"/>
                    <a:pt x="1185336" y="464642"/>
                    <a:pt x="1187469" y="468576"/>
                  </a:cubicBezTo>
                  <a:cubicBezTo>
                    <a:pt x="1222117" y="531407"/>
                    <a:pt x="1240281" y="587537"/>
                    <a:pt x="1251382" y="626700"/>
                  </a:cubicBezTo>
                  <a:cubicBezTo>
                    <a:pt x="1257668" y="646186"/>
                    <a:pt x="1260843" y="661791"/>
                    <a:pt x="1264398" y="672201"/>
                  </a:cubicBezTo>
                  <a:cubicBezTo>
                    <a:pt x="1267757" y="682646"/>
                    <a:pt x="1270477" y="688093"/>
                    <a:pt x="1272444" y="68788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DAE51B-6813-C0C0-3030-0694CDF0AD09}"/>
                </a:ext>
              </a:extLst>
            </p:cNvPr>
            <p:cNvSpPr/>
            <p:nvPr/>
          </p:nvSpPr>
          <p:spPr>
            <a:xfrm flipV="1">
              <a:off x="1719738" y="2812488"/>
              <a:ext cx="121425" cy="284340"/>
            </a:xfrm>
            <a:custGeom>
              <a:avLst/>
              <a:gdLst>
                <a:gd name="connsiteX0" fmla="*/ -1876 w 121425"/>
                <a:gd name="connsiteY0" fmla="*/ 278884 h 284340"/>
                <a:gd name="connsiteX1" fmla="*/ 11612 w 121425"/>
                <a:gd name="connsiteY1" fmla="*/ 275232 h 284340"/>
                <a:gd name="connsiteX2" fmla="*/ 38898 w 121425"/>
                <a:gd name="connsiteY2" fmla="*/ 252484 h 284340"/>
                <a:gd name="connsiteX3" fmla="*/ 101153 w 121425"/>
                <a:gd name="connsiteY3" fmla="*/ 154856 h 284340"/>
                <a:gd name="connsiteX4" fmla="*/ 117943 w 121425"/>
                <a:gd name="connsiteY4" fmla="*/ 92220 h 284340"/>
                <a:gd name="connsiteX5" fmla="*/ 116177 w 121425"/>
                <a:gd name="connsiteY5" fmla="*/ 38506 h 284340"/>
                <a:gd name="connsiteX6" fmla="*/ 102948 w 121425"/>
                <a:gd name="connsiteY6" fmla="*/ 4761 h 284340"/>
                <a:gd name="connsiteX7" fmla="*/ 92607 w 121425"/>
                <a:gd name="connsiteY7" fmla="*/ -4551 h 284340"/>
                <a:gd name="connsiteX8" fmla="*/ 96046 w 121425"/>
                <a:gd name="connsiteY8" fmla="*/ 41054 h 284340"/>
                <a:gd name="connsiteX9" fmla="*/ 91836 w 121425"/>
                <a:gd name="connsiteY9" fmla="*/ 88062 h 284340"/>
                <a:gd name="connsiteX10" fmla="*/ 74541 w 121425"/>
                <a:gd name="connsiteY10" fmla="*/ 144117 h 284340"/>
                <a:gd name="connsiteX11" fmla="*/ 23127 w 121425"/>
                <a:gd name="connsiteY11" fmla="*/ 239721 h 284340"/>
                <a:gd name="connsiteX12" fmla="*/ 4140 w 121425"/>
                <a:gd name="connsiteY12" fmla="*/ 266933 h 284340"/>
                <a:gd name="connsiteX13" fmla="*/ -1876 w 121425"/>
                <a:gd name="connsiteY13" fmla="*/ 278884 h 28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425" h="284340">
                  <a:moveTo>
                    <a:pt x="-1876" y="278884"/>
                  </a:moveTo>
                  <a:cubicBezTo>
                    <a:pt x="-869" y="280507"/>
                    <a:pt x="4198" y="279609"/>
                    <a:pt x="11612" y="275232"/>
                  </a:cubicBezTo>
                  <a:cubicBezTo>
                    <a:pt x="19008" y="270896"/>
                    <a:pt x="28539" y="263206"/>
                    <a:pt x="38898" y="252484"/>
                  </a:cubicBezTo>
                  <a:cubicBezTo>
                    <a:pt x="59500" y="231036"/>
                    <a:pt x="83910" y="197389"/>
                    <a:pt x="101153" y="154856"/>
                  </a:cubicBezTo>
                  <a:cubicBezTo>
                    <a:pt x="109833" y="133701"/>
                    <a:pt x="115366" y="112213"/>
                    <a:pt x="117943" y="92220"/>
                  </a:cubicBezTo>
                  <a:cubicBezTo>
                    <a:pt x="120341" y="72165"/>
                    <a:pt x="119438" y="53592"/>
                    <a:pt x="116177" y="38506"/>
                  </a:cubicBezTo>
                  <a:cubicBezTo>
                    <a:pt x="112933" y="23385"/>
                    <a:pt x="107618" y="11922"/>
                    <a:pt x="102948" y="4761"/>
                  </a:cubicBezTo>
                  <a:cubicBezTo>
                    <a:pt x="98071" y="-2342"/>
                    <a:pt x="94298" y="-5448"/>
                    <a:pt x="92607" y="-4551"/>
                  </a:cubicBezTo>
                  <a:cubicBezTo>
                    <a:pt x="88707" y="-2521"/>
                    <a:pt x="95247" y="14119"/>
                    <a:pt x="96046" y="41054"/>
                  </a:cubicBezTo>
                  <a:cubicBezTo>
                    <a:pt x="96472" y="54507"/>
                    <a:pt x="95287" y="70514"/>
                    <a:pt x="91836" y="88062"/>
                  </a:cubicBezTo>
                  <a:cubicBezTo>
                    <a:pt x="88178" y="105581"/>
                    <a:pt x="82535" y="124665"/>
                    <a:pt x="74541" y="144117"/>
                  </a:cubicBezTo>
                  <a:cubicBezTo>
                    <a:pt x="58741" y="183171"/>
                    <a:pt x="38558" y="216450"/>
                    <a:pt x="23127" y="239721"/>
                  </a:cubicBezTo>
                  <a:cubicBezTo>
                    <a:pt x="15362" y="251363"/>
                    <a:pt x="8713" y="260514"/>
                    <a:pt x="4140" y="266933"/>
                  </a:cubicBezTo>
                  <a:cubicBezTo>
                    <a:pt x="-403" y="273351"/>
                    <a:pt x="-2969" y="277153"/>
                    <a:pt x="-1876" y="278884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3" y="4997550"/>
            <a:ext cx="11426606" cy="1569660"/>
            <a:chOff x="465833" y="4997550"/>
            <a:chExt cx="1142660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3029563" y="499755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1. Accessories have the most increased products from 2020 to 2021, with an increase of 34 new products.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2. Desktop products production increased drastically by approximately 214% from 2020 to 2021.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3. Storage and Networking segments are producing the least new products from 2020 to 2021.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3" y="4997550"/>
              <a:ext cx="2150356" cy="888925"/>
              <a:chOff x="465833" y="4997550"/>
              <a:chExt cx="2150356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3" y="499755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bg1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chemeClr val="bg1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2EE1F-25D3-49EA-BB58-76B94ECECD1E}"/>
              </a:ext>
            </a:extLst>
          </p:cNvPr>
          <p:cNvSpPr/>
          <p:nvPr/>
        </p:nvSpPr>
        <p:spPr>
          <a:xfrm>
            <a:off x="565071" y="309531"/>
            <a:ext cx="1639105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Get the products that have the highest and lowest manufacturing costs. The final output should contain these fields, product_code ,product, manufacturing_cost .</a:t>
            </a:r>
            <a:endParaRPr lang="en-IN" sz="18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1222713" y="1965715"/>
            <a:ext cx="7756323" cy="4724334"/>
            <a:chOff x="1222713" y="1965715"/>
            <a:chExt cx="7756323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5944206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b="1" dirty="0">
                  <a:solidFill>
                    <a:schemeClr val="tx1"/>
                  </a:solidFill>
                </a:rPr>
                <a:t>(select 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 err="1">
                  <a:solidFill>
                    <a:schemeClr val="bg1"/>
                  </a:solidFill>
                </a:rPr>
                <a:t>p.product_code</a:t>
              </a:r>
              <a:r>
                <a:rPr lang="en-US" dirty="0">
                  <a:solidFill>
                    <a:schemeClr val="bg1"/>
                  </a:solidFill>
                </a:rPr>
                <a:t>,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dirty="0" err="1">
                  <a:solidFill>
                    <a:schemeClr val="bg1"/>
                  </a:solidFill>
                </a:rPr>
                <a:t>p.product</a:t>
              </a:r>
              <a:r>
                <a:rPr lang="en-US" dirty="0">
                  <a:solidFill>
                    <a:schemeClr val="bg1"/>
                  </a:solidFill>
                </a:rPr>
                <a:t>,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           </a:t>
              </a:r>
              <a:r>
                <a:rPr lang="en-US" dirty="0" err="1">
                  <a:solidFill>
                    <a:schemeClr val="bg1"/>
                  </a:solidFill>
                </a:rPr>
                <a:t>m.manufacturing_cost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from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dim_product</a:t>
              </a:r>
              <a:r>
                <a:rPr lang="en-US" dirty="0">
                  <a:solidFill>
                    <a:schemeClr val="bg1"/>
                  </a:solidFill>
                </a:rPr>
                <a:t> p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>join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fact_manufacturing_cost</a:t>
              </a:r>
              <a:r>
                <a:rPr lang="en-US" dirty="0">
                  <a:solidFill>
                    <a:schemeClr val="bg1"/>
                  </a:solidFill>
                </a:rPr>
                <a:t> m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/>
                <a:t>           </a:t>
              </a:r>
              <a:r>
                <a:rPr lang="en-US" b="1" dirty="0">
                  <a:solidFill>
                    <a:schemeClr val="tx1"/>
                  </a:solidFill>
                </a:rPr>
                <a:t>on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p.product_code</a:t>
              </a:r>
              <a:r>
                <a:rPr lang="en-US" dirty="0">
                  <a:solidFill>
                    <a:schemeClr val="bg1"/>
                  </a:solidFill>
                </a:rPr>
                <a:t> = </a:t>
              </a:r>
              <a:r>
                <a:rPr lang="en-US" dirty="0" err="1">
                  <a:solidFill>
                    <a:schemeClr val="bg1"/>
                  </a:solidFill>
                </a:rPr>
                <a:t>m.product_code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order by </a:t>
              </a:r>
              <a:r>
                <a:rPr lang="en-US" dirty="0" err="1">
                  <a:solidFill>
                    <a:schemeClr val="bg1"/>
                  </a:solidFill>
                </a:rPr>
                <a:t>m.manufacturing_cost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desc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limit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1)</a:t>
              </a:r>
              <a:br>
                <a:rPr lang="en-US" dirty="0"/>
              </a:b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union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</a:t>
              </a:r>
              <a:r>
                <a:rPr lang="en-US" b="1" dirty="0">
                  <a:solidFill>
                    <a:schemeClr val="tx1"/>
                  </a:solidFill>
                </a:rPr>
                <a:t>select</a:t>
              </a:r>
              <a:br>
                <a:rPr lang="en-US" dirty="0"/>
              </a:br>
              <a:r>
                <a:rPr lang="en-US" dirty="0"/>
                <a:t>          </a:t>
              </a:r>
              <a:r>
                <a:rPr lang="en-US" dirty="0" err="1">
                  <a:solidFill>
                    <a:schemeClr val="bg1"/>
                  </a:solidFill>
                </a:rPr>
                <a:t>p.product_code</a:t>
              </a:r>
              <a:r>
                <a:rPr lang="en-US" dirty="0">
                  <a:solidFill>
                    <a:schemeClr val="bg1"/>
                  </a:solidFill>
                </a:rPr>
                <a:t>,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/>
                <a:t>          </a:t>
              </a:r>
              <a:r>
                <a:rPr lang="en-US" dirty="0" err="1">
                  <a:solidFill>
                    <a:schemeClr val="bg1"/>
                  </a:solidFill>
                </a:rPr>
                <a:t>p.product</a:t>
              </a:r>
              <a:r>
                <a:rPr lang="en-US" dirty="0">
                  <a:solidFill>
                    <a:schemeClr val="bg1"/>
                  </a:solidFill>
                </a:rPr>
                <a:t>,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          </a:t>
              </a:r>
              <a:r>
                <a:rPr lang="en-US" dirty="0" err="1">
                  <a:solidFill>
                    <a:schemeClr val="bg1"/>
                  </a:solidFill>
                </a:rPr>
                <a:t>m.manufacturing_cost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from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dim_product</a:t>
              </a:r>
              <a:r>
                <a:rPr lang="en-US" dirty="0">
                  <a:solidFill>
                    <a:schemeClr val="bg1"/>
                  </a:solidFill>
                </a:rPr>
                <a:t> p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>join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fact_manufacturing_cost</a:t>
              </a:r>
              <a:r>
                <a:rPr lang="en-US" dirty="0">
                  <a:solidFill>
                    <a:schemeClr val="bg1"/>
                  </a:solidFill>
                </a:rPr>
                <a:t> m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/>
                <a:t>          </a:t>
              </a:r>
              <a:r>
                <a:rPr lang="en-US" b="1" dirty="0">
                  <a:solidFill>
                    <a:schemeClr val="tx1"/>
                  </a:solidFill>
                </a:rPr>
                <a:t>on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p.product_code</a:t>
              </a:r>
              <a:r>
                <a:rPr lang="en-US" dirty="0">
                  <a:solidFill>
                    <a:schemeClr val="bg1"/>
                  </a:solidFill>
                </a:rPr>
                <a:t> = </a:t>
              </a:r>
              <a:r>
                <a:rPr lang="en-US" dirty="0" err="1">
                  <a:solidFill>
                    <a:schemeClr val="bg1"/>
                  </a:solidFill>
                </a:rPr>
                <a:t>m.product_code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order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by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m.manufacturing_cost</a:t>
              </a:r>
              <a:r>
                <a:rPr lang="en-US" dirty="0"/>
                <a:t> </a:t>
              </a:r>
              <a:r>
                <a:rPr lang="en-US" b="1" dirty="0" err="1">
                  <a:solidFill>
                    <a:schemeClr val="tx1"/>
                  </a:solidFill>
                </a:rPr>
                <a:t>asc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limit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1)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97E692-C296-1B4F-E490-80F473FD7DC5}"/>
                </a:ext>
              </a:extLst>
            </p:cNvPr>
            <p:cNvGrpSpPr/>
            <p:nvPr/>
          </p:nvGrpSpPr>
          <p:grpSpPr>
            <a:xfrm rot="3434940">
              <a:off x="1117235" y="2360770"/>
              <a:ext cx="1016635" cy="805680"/>
              <a:chOff x="369174" y="2810160"/>
              <a:chExt cx="1471989" cy="96466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03519E8-254E-3C8D-6C06-2A7F4D46C18B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6A9EBC4-189E-3121-42E6-E45EB86247E7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62C6E8-AD85-0954-CEAB-65A9F1C26959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789AF0C-6BC3-1B17-8376-F4869850E4DC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rgbClr val="0998A6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3CB64EC-8D15-4B30-BA9D-96DF46FCD9D6}"/>
              </a:ext>
            </a:extLst>
          </p:cNvPr>
          <p:cNvSpPr/>
          <p:nvPr/>
        </p:nvSpPr>
        <p:spPr>
          <a:xfrm>
            <a:off x="348531" y="422532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DE71FC-298A-49A0-BF45-39D574138E82}"/>
              </a:ext>
            </a:extLst>
          </p:cNvPr>
          <p:cNvSpPr/>
          <p:nvPr/>
        </p:nvSpPr>
        <p:spPr>
          <a:xfrm>
            <a:off x="406945" y="1997416"/>
            <a:ext cx="1182633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28BACA4-3801-90A9-C881-05359854D751}"/>
              </a:ext>
            </a:extLst>
          </p:cNvPr>
          <p:cNvGrpSpPr/>
          <p:nvPr/>
        </p:nvGrpSpPr>
        <p:grpSpPr>
          <a:xfrm rot="3434940">
            <a:off x="1748602" y="791421"/>
            <a:ext cx="963832" cy="633278"/>
            <a:chOff x="369173" y="2912880"/>
            <a:chExt cx="1435580" cy="861945"/>
          </a:xfrm>
          <a:solidFill>
            <a:srgbClr val="FFFF00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37D8B04-449A-BC9C-1B15-6ACC53333707}"/>
                </a:ext>
              </a:extLst>
            </p:cNvPr>
            <p:cNvSpPr/>
            <p:nvPr/>
          </p:nvSpPr>
          <p:spPr>
            <a:xfrm flipV="1">
              <a:off x="369173" y="3060054"/>
              <a:ext cx="1280399" cy="688136"/>
            </a:xfrm>
            <a:custGeom>
              <a:avLst/>
              <a:gdLst>
                <a:gd name="connsiteX0" fmla="*/ 129032 w 1280400"/>
                <a:gd name="connsiteY0" fmla="*/ 439020 h 688136"/>
                <a:gd name="connsiteX1" fmla="*/ 101493 w 1280400"/>
                <a:gd name="connsiteY1" fmla="*/ 417779 h 688136"/>
                <a:gd name="connsiteX2" fmla="*/ 22648 w 1280400"/>
                <a:gd name="connsiteY2" fmla="*/ 248410 h 688136"/>
                <a:gd name="connsiteX3" fmla="*/ 6620 w 1280400"/>
                <a:gd name="connsiteY3" fmla="*/ 186833 h 688136"/>
                <a:gd name="connsiteX4" fmla="*/ -127 w 1280400"/>
                <a:gd name="connsiteY4" fmla="*/ 146341 h 688136"/>
                <a:gd name="connsiteX5" fmla="*/ 3895 w 1280400"/>
                <a:gd name="connsiteY5" fmla="*/ 116013 h 688136"/>
                <a:gd name="connsiteX6" fmla="*/ 149339 w 1280400"/>
                <a:gd name="connsiteY6" fmla="*/ 54424 h 688136"/>
                <a:gd name="connsiteX7" fmla="*/ 229135 w 1280400"/>
                <a:gd name="connsiteY7" fmla="*/ 33690 h 688136"/>
                <a:gd name="connsiteX8" fmla="*/ 322449 w 1280400"/>
                <a:gd name="connsiteY8" fmla="*/ 14111 h 688136"/>
                <a:gd name="connsiteX9" fmla="*/ 424318 w 1280400"/>
                <a:gd name="connsiteY9" fmla="*/ -291 h 688136"/>
                <a:gd name="connsiteX10" fmla="*/ 530279 w 1280400"/>
                <a:gd name="connsiteY10" fmla="*/ -2989 h 688136"/>
                <a:gd name="connsiteX11" fmla="*/ 637497 w 1280400"/>
                <a:gd name="connsiteY11" fmla="*/ 12063 h 688136"/>
                <a:gd name="connsiteX12" fmla="*/ 744742 w 1280400"/>
                <a:gd name="connsiteY12" fmla="*/ 46550 h 688136"/>
                <a:gd name="connsiteX13" fmla="*/ 851780 w 1280400"/>
                <a:gd name="connsiteY13" fmla="*/ 95192 h 688136"/>
                <a:gd name="connsiteX14" fmla="*/ 877461 w 1280400"/>
                <a:gd name="connsiteY14" fmla="*/ 107817 h 688136"/>
                <a:gd name="connsiteX15" fmla="*/ 910096 w 1280400"/>
                <a:gd name="connsiteY15" fmla="*/ 125480 h 688136"/>
                <a:gd name="connsiteX16" fmla="*/ 984528 w 1280400"/>
                <a:gd name="connsiteY16" fmla="*/ 178729 h 688136"/>
                <a:gd name="connsiteX17" fmla="*/ 1092021 w 1280400"/>
                <a:gd name="connsiteY17" fmla="*/ 278100 h 688136"/>
                <a:gd name="connsiteX18" fmla="*/ 1194061 w 1280400"/>
                <a:gd name="connsiteY18" fmla="*/ 433182 h 688136"/>
                <a:gd name="connsiteX19" fmla="*/ 1273618 w 1280400"/>
                <a:gd name="connsiteY19" fmla="*/ 643244 h 688136"/>
                <a:gd name="connsiteX20" fmla="*/ 1277443 w 1280400"/>
                <a:gd name="connsiteY20" fmla="*/ 676517 h 688136"/>
                <a:gd name="connsiteX21" fmla="*/ 1267533 w 1280400"/>
                <a:gd name="connsiteY21" fmla="*/ 683661 h 688136"/>
                <a:gd name="connsiteX22" fmla="*/ 1252561 w 1280400"/>
                <a:gd name="connsiteY22" fmla="*/ 679473 h 688136"/>
                <a:gd name="connsiteX23" fmla="*/ 1241644 w 1280400"/>
                <a:gd name="connsiteY23" fmla="*/ 651911 h 688136"/>
                <a:gd name="connsiteX24" fmla="*/ 1228818 w 1280400"/>
                <a:gd name="connsiteY24" fmla="*/ 618396 h 688136"/>
                <a:gd name="connsiteX25" fmla="*/ 1187009 w 1280400"/>
                <a:gd name="connsiteY25" fmla="*/ 535952 h 688136"/>
                <a:gd name="connsiteX26" fmla="*/ 1115988 w 1280400"/>
                <a:gd name="connsiteY26" fmla="*/ 434626 h 688136"/>
                <a:gd name="connsiteX27" fmla="*/ 998223 w 1280400"/>
                <a:gd name="connsiteY27" fmla="*/ 336974 h 688136"/>
                <a:gd name="connsiteX28" fmla="*/ 827779 w 1280400"/>
                <a:gd name="connsiteY28" fmla="*/ 260138 h 688136"/>
                <a:gd name="connsiteX29" fmla="*/ 805468 w 1280400"/>
                <a:gd name="connsiteY29" fmla="*/ 251786 h 688136"/>
                <a:gd name="connsiteX30" fmla="*/ 698050 w 1280400"/>
                <a:gd name="connsiteY30" fmla="*/ 229901 h 688136"/>
                <a:gd name="connsiteX31" fmla="*/ 577030 w 1280400"/>
                <a:gd name="connsiteY31" fmla="*/ 222591 h 688136"/>
                <a:gd name="connsiteX32" fmla="*/ 441263 w 1280400"/>
                <a:gd name="connsiteY32" fmla="*/ 243843 h 688136"/>
                <a:gd name="connsiteX33" fmla="*/ 296791 w 1280400"/>
                <a:gd name="connsiteY33" fmla="*/ 312581 h 688136"/>
                <a:gd name="connsiteX34" fmla="*/ 148302 w 1280400"/>
                <a:gd name="connsiteY34" fmla="*/ 429581 h 688136"/>
                <a:gd name="connsiteX35" fmla="*/ 129032 w 1280400"/>
                <a:gd name="connsiteY35" fmla="*/ 439020 h 68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0400" h="688136">
                  <a:moveTo>
                    <a:pt x="129032" y="439020"/>
                  </a:moveTo>
                  <a:cubicBezTo>
                    <a:pt x="118204" y="439463"/>
                    <a:pt x="109819" y="430271"/>
                    <a:pt x="101493" y="417779"/>
                  </a:cubicBezTo>
                  <a:cubicBezTo>
                    <a:pt x="65008" y="363087"/>
                    <a:pt x="39912" y="312173"/>
                    <a:pt x="22648" y="248410"/>
                  </a:cubicBezTo>
                  <a:cubicBezTo>
                    <a:pt x="16809" y="226847"/>
                    <a:pt x="11084" y="208695"/>
                    <a:pt x="6620" y="186833"/>
                  </a:cubicBezTo>
                  <a:cubicBezTo>
                    <a:pt x="3807" y="173058"/>
                    <a:pt x="1502" y="157695"/>
                    <a:pt x="-127" y="146341"/>
                  </a:cubicBezTo>
                  <a:cubicBezTo>
                    <a:pt x="-1347" y="137829"/>
                    <a:pt x="-2075" y="123427"/>
                    <a:pt x="3895" y="116013"/>
                  </a:cubicBezTo>
                  <a:cubicBezTo>
                    <a:pt x="12421" y="105424"/>
                    <a:pt x="128050" y="60596"/>
                    <a:pt x="149339" y="54424"/>
                  </a:cubicBezTo>
                  <a:cubicBezTo>
                    <a:pt x="175741" y="46786"/>
                    <a:pt x="202385" y="39993"/>
                    <a:pt x="229135" y="33690"/>
                  </a:cubicBezTo>
                  <a:cubicBezTo>
                    <a:pt x="260073" y="26396"/>
                    <a:pt x="291176" y="19799"/>
                    <a:pt x="322449" y="14111"/>
                  </a:cubicBezTo>
                  <a:cubicBezTo>
                    <a:pt x="356195" y="7962"/>
                    <a:pt x="390156" y="2884"/>
                    <a:pt x="424318" y="-291"/>
                  </a:cubicBezTo>
                  <a:cubicBezTo>
                    <a:pt x="459524" y="-3558"/>
                    <a:pt x="494949" y="-4783"/>
                    <a:pt x="530279" y="-2989"/>
                  </a:cubicBezTo>
                  <a:cubicBezTo>
                    <a:pt x="566381" y="-1171"/>
                    <a:pt x="602285" y="3850"/>
                    <a:pt x="637497" y="12063"/>
                  </a:cubicBezTo>
                  <a:cubicBezTo>
                    <a:pt x="674118" y="20610"/>
                    <a:pt x="709864" y="32545"/>
                    <a:pt x="744742" y="46550"/>
                  </a:cubicBezTo>
                  <a:cubicBezTo>
                    <a:pt x="781127" y="61159"/>
                    <a:pt x="816575" y="77971"/>
                    <a:pt x="851780" y="95192"/>
                  </a:cubicBezTo>
                  <a:cubicBezTo>
                    <a:pt x="860109" y="99270"/>
                    <a:pt x="869731" y="102698"/>
                    <a:pt x="877461" y="107817"/>
                  </a:cubicBezTo>
                  <a:cubicBezTo>
                    <a:pt x="887556" y="114506"/>
                    <a:pt x="899715" y="118900"/>
                    <a:pt x="910096" y="125480"/>
                  </a:cubicBezTo>
                  <a:cubicBezTo>
                    <a:pt x="935841" y="141803"/>
                    <a:pt x="960521" y="159956"/>
                    <a:pt x="984528" y="178729"/>
                  </a:cubicBezTo>
                  <a:cubicBezTo>
                    <a:pt x="1023018" y="208810"/>
                    <a:pt x="1059576" y="241525"/>
                    <a:pt x="1092021" y="278100"/>
                  </a:cubicBezTo>
                  <a:cubicBezTo>
                    <a:pt x="1133329" y="324671"/>
                    <a:pt x="1166953" y="377224"/>
                    <a:pt x="1194061" y="433182"/>
                  </a:cubicBezTo>
                  <a:cubicBezTo>
                    <a:pt x="1226765" y="500666"/>
                    <a:pt x="1250617" y="571998"/>
                    <a:pt x="1273618" y="643244"/>
                  </a:cubicBezTo>
                  <a:cubicBezTo>
                    <a:pt x="1276695" y="652757"/>
                    <a:pt x="1282504" y="668505"/>
                    <a:pt x="1277443" y="676517"/>
                  </a:cubicBezTo>
                  <a:cubicBezTo>
                    <a:pt x="1275085" y="680256"/>
                    <a:pt x="1271657" y="682453"/>
                    <a:pt x="1267533" y="683661"/>
                  </a:cubicBezTo>
                  <a:cubicBezTo>
                    <a:pt x="1263437" y="684845"/>
                    <a:pt x="1257622" y="684955"/>
                    <a:pt x="1252561" y="679473"/>
                  </a:cubicBezTo>
                  <a:cubicBezTo>
                    <a:pt x="1249748" y="676425"/>
                    <a:pt x="1243209" y="656467"/>
                    <a:pt x="1241644" y="651911"/>
                  </a:cubicBezTo>
                  <a:cubicBezTo>
                    <a:pt x="1237750" y="640598"/>
                    <a:pt x="1233483" y="629417"/>
                    <a:pt x="1228818" y="618396"/>
                  </a:cubicBezTo>
                  <a:cubicBezTo>
                    <a:pt x="1216809" y="590012"/>
                    <a:pt x="1202487" y="562588"/>
                    <a:pt x="1187009" y="535952"/>
                  </a:cubicBezTo>
                  <a:cubicBezTo>
                    <a:pt x="1166269" y="500269"/>
                    <a:pt x="1143096" y="465811"/>
                    <a:pt x="1115988" y="434626"/>
                  </a:cubicBezTo>
                  <a:cubicBezTo>
                    <a:pt x="1082266" y="395825"/>
                    <a:pt x="1042378" y="363242"/>
                    <a:pt x="998223" y="336974"/>
                  </a:cubicBezTo>
                  <a:cubicBezTo>
                    <a:pt x="944520" y="305029"/>
                    <a:pt x="886100" y="282086"/>
                    <a:pt x="827779" y="260138"/>
                  </a:cubicBezTo>
                  <a:cubicBezTo>
                    <a:pt x="820440" y="257377"/>
                    <a:pt x="813020" y="253909"/>
                    <a:pt x="805468" y="251786"/>
                  </a:cubicBezTo>
                  <a:cubicBezTo>
                    <a:pt x="770538" y="241980"/>
                    <a:pt x="733918" y="235204"/>
                    <a:pt x="698050" y="229901"/>
                  </a:cubicBezTo>
                  <a:cubicBezTo>
                    <a:pt x="658019" y="223989"/>
                    <a:pt x="617487" y="221291"/>
                    <a:pt x="577030" y="222591"/>
                  </a:cubicBezTo>
                  <a:cubicBezTo>
                    <a:pt x="531119" y="224063"/>
                    <a:pt x="485330" y="230741"/>
                    <a:pt x="441263" y="243843"/>
                  </a:cubicBezTo>
                  <a:cubicBezTo>
                    <a:pt x="389826" y="259148"/>
                    <a:pt x="341608" y="283242"/>
                    <a:pt x="296791" y="312581"/>
                  </a:cubicBezTo>
                  <a:cubicBezTo>
                    <a:pt x="243979" y="347143"/>
                    <a:pt x="195818" y="388210"/>
                    <a:pt x="148302" y="429581"/>
                  </a:cubicBezTo>
                  <a:cubicBezTo>
                    <a:pt x="140993" y="435943"/>
                    <a:pt x="134675" y="438796"/>
                    <a:pt x="129032" y="43902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134E11-F537-0D43-2122-9C981FBC0848}"/>
                </a:ext>
              </a:extLst>
            </p:cNvPr>
            <p:cNvSpPr/>
            <p:nvPr/>
          </p:nvSpPr>
          <p:spPr>
            <a:xfrm flipV="1">
              <a:off x="1476514" y="2912880"/>
              <a:ext cx="328239" cy="283843"/>
            </a:xfrm>
            <a:custGeom>
              <a:avLst/>
              <a:gdLst>
                <a:gd name="connsiteX0" fmla="*/ 309615 w 328239"/>
                <a:gd name="connsiteY0" fmla="*/ 119718 h 283843"/>
                <a:gd name="connsiteX1" fmla="*/ 237633 w 328239"/>
                <a:gd name="connsiteY1" fmla="*/ 276054 h 283843"/>
                <a:gd name="connsiteX2" fmla="*/ 128536 w 328239"/>
                <a:gd name="connsiteY2" fmla="*/ 231070 h 283843"/>
                <a:gd name="connsiteX3" fmla="*/ -1940 w 328239"/>
                <a:gd name="connsiteY3" fmla="*/ 114093 h 283843"/>
                <a:gd name="connsiteX4" fmla="*/ 140505 w 328239"/>
                <a:gd name="connsiteY4" fmla="*/ 76236 h 283843"/>
                <a:gd name="connsiteX5" fmla="*/ 317489 w 328239"/>
                <a:gd name="connsiteY5" fmla="*/ -2878 h 283843"/>
                <a:gd name="connsiteX6" fmla="*/ 309615 w 328239"/>
                <a:gd name="connsiteY6" fmla="*/ 119718 h 28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39" h="283843">
                  <a:moveTo>
                    <a:pt x="309615" y="119718"/>
                  </a:moveTo>
                  <a:cubicBezTo>
                    <a:pt x="263504" y="273811"/>
                    <a:pt x="238617" y="275617"/>
                    <a:pt x="237633" y="276054"/>
                  </a:cubicBezTo>
                  <a:cubicBezTo>
                    <a:pt x="207264" y="289553"/>
                    <a:pt x="162275" y="255814"/>
                    <a:pt x="128536" y="231070"/>
                  </a:cubicBezTo>
                  <a:cubicBezTo>
                    <a:pt x="107715" y="215800"/>
                    <a:pt x="-1940" y="136703"/>
                    <a:pt x="-1940" y="114093"/>
                  </a:cubicBezTo>
                  <a:cubicBezTo>
                    <a:pt x="-1940" y="83725"/>
                    <a:pt x="20221" y="96430"/>
                    <a:pt x="140505" y="76236"/>
                  </a:cubicBezTo>
                  <a:cubicBezTo>
                    <a:pt x="243258" y="58981"/>
                    <a:pt x="299596" y="-17418"/>
                    <a:pt x="317489" y="-2878"/>
                  </a:cubicBezTo>
                  <a:cubicBezTo>
                    <a:pt x="338569" y="14239"/>
                    <a:pt x="316028" y="98305"/>
                    <a:pt x="309615" y="119718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209CE8F-EEA0-A350-CBF5-AD89565D71E2}"/>
                </a:ext>
              </a:extLst>
            </p:cNvPr>
            <p:cNvSpPr/>
            <p:nvPr/>
          </p:nvSpPr>
          <p:spPr>
            <a:xfrm flipV="1">
              <a:off x="374591" y="3083172"/>
              <a:ext cx="1276910" cy="691653"/>
            </a:xfrm>
            <a:custGeom>
              <a:avLst/>
              <a:gdLst>
                <a:gd name="connsiteX0" fmla="*/ 1272444 w 1276910"/>
                <a:gd name="connsiteY0" fmla="*/ 687880 h 691653"/>
                <a:gd name="connsiteX1" fmla="*/ 1275861 w 1276910"/>
                <a:gd name="connsiteY1" fmla="*/ 670683 h 691653"/>
                <a:gd name="connsiteX2" fmla="*/ 1273278 w 1276910"/>
                <a:gd name="connsiteY2" fmla="*/ 622294 h 691653"/>
                <a:gd name="connsiteX3" fmla="*/ 1223693 w 1276910"/>
                <a:gd name="connsiteY3" fmla="*/ 450297 h 691653"/>
                <a:gd name="connsiteX4" fmla="*/ 1067605 w 1276910"/>
                <a:gd name="connsiteY4" fmla="*/ 234460 h 691653"/>
                <a:gd name="connsiteX5" fmla="*/ 948816 w 1276910"/>
                <a:gd name="connsiteY5" fmla="*/ 132294 h 691653"/>
                <a:gd name="connsiteX6" fmla="*/ 913812 w 1276910"/>
                <a:gd name="connsiteY6" fmla="*/ 108172 h 691653"/>
                <a:gd name="connsiteX7" fmla="*/ 895544 w 1276910"/>
                <a:gd name="connsiteY7" fmla="*/ 96933 h 691653"/>
                <a:gd name="connsiteX8" fmla="*/ 876702 w 1276910"/>
                <a:gd name="connsiteY8" fmla="*/ 86448 h 691653"/>
                <a:gd name="connsiteX9" fmla="*/ 797134 w 1276910"/>
                <a:gd name="connsiteY9" fmla="*/ 50770 h 691653"/>
                <a:gd name="connsiteX10" fmla="*/ 632631 w 1276910"/>
                <a:gd name="connsiteY10" fmla="*/ 8363 h 691653"/>
                <a:gd name="connsiteX11" fmla="*/ 475891 w 1276910"/>
                <a:gd name="connsiteY11" fmla="*/ -3767 h 691653"/>
                <a:gd name="connsiteX12" fmla="*/ 213131 w 1276910"/>
                <a:gd name="connsiteY12" fmla="*/ 30047 h 691653"/>
                <a:gd name="connsiteX13" fmla="*/ 116753 w 1276910"/>
                <a:gd name="connsiteY13" fmla="*/ 63769 h 691653"/>
                <a:gd name="connsiteX14" fmla="*/ 48492 w 1276910"/>
                <a:gd name="connsiteY14" fmla="*/ 99768 h 691653"/>
                <a:gd name="connsiteX15" fmla="*/ -772 w 1276910"/>
                <a:gd name="connsiteY15" fmla="*/ 143504 h 691653"/>
                <a:gd name="connsiteX16" fmla="*/ 58991 w 1276910"/>
                <a:gd name="connsiteY16" fmla="*/ 119485 h 691653"/>
                <a:gd name="connsiteX17" fmla="*/ 128101 w 1276910"/>
                <a:gd name="connsiteY17" fmla="*/ 93769 h 691653"/>
                <a:gd name="connsiteX18" fmla="*/ 222556 w 1276910"/>
                <a:gd name="connsiteY18" fmla="*/ 69515 h 691653"/>
                <a:gd name="connsiteX19" fmla="*/ 475051 w 1276910"/>
                <a:gd name="connsiteY19" fmla="*/ 49108 h 691653"/>
                <a:gd name="connsiteX20" fmla="*/ 623526 w 1276910"/>
                <a:gd name="connsiteY20" fmla="*/ 63838 h 691653"/>
                <a:gd name="connsiteX21" fmla="*/ 777003 w 1276910"/>
                <a:gd name="connsiteY21" fmla="*/ 104513 h 691653"/>
                <a:gd name="connsiteX22" fmla="*/ 849968 w 1276910"/>
                <a:gd name="connsiteY22" fmla="*/ 136890 h 691653"/>
                <a:gd name="connsiteX23" fmla="*/ 867091 w 1276910"/>
                <a:gd name="connsiteY23" fmla="*/ 146242 h 691653"/>
                <a:gd name="connsiteX24" fmla="*/ 883615 w 1276910"/>
                <a:gd name="connsiteY24" fmla="*/ 156192 h 691653"/>
                <a:gd name="connsiteX25" fmla="*/ 915163 w 1276910"/>
                <a:gd name="connsiteY25" fmla="*/ 177329 h 691653"/>
                <a:gd name="connsiteX26" fmla="*/ 1031019 w 1276910"/>
                <a:gd name="connsiteY26" fmla="*/ 272640 h 691653"/>
                <a:gd name="connsiteX27" fmla="*/ 1122671 w 1276910"/>
                <a:gd name="connsiteY27" fmla="*/ 371240 h 691653"/>
                <a:gd name="connsiteX28" fmla="*/ 1132288 w 1276910"/>
                <a:gd name="connsiteY28" fmla="*/ 383589 h 691653"/>
                <a:gd name="connsiteX29" fmla="*/ 1141462 w 1276910"/>
                <a:gd name="connsiteY29" fmla="*/ 395915 h 691653"/>
                <a:gd name="connsiteX30" fmla="*/ 1158579 w 1276910"/>
                <a:gd name="connsiteY30" fmla="*/ 420406 h 691653"/>
                <a:gd name="connsiteX31" fmla="*/ 1173769 w 1276910"/>
                <a:gd name="connsiteY31" fmla="*/ 444752 h 691653"/>
                <a:gd name="connsiteX32" fmla="*/ 1180999 w 1276910"/>
                <a:gd name="connsiteY32" fmla="*/ 456629 h 691653"/>
                <a:gd name="connsiteX33" fmla="*/ 1187469 w 1276910"/>
                <a:gd name="connsiteY33" fmla="*/ 468576 h 691653"/>
                <a:gd name="connsiteX34" fmla="*/ 1251382 w 1276910"/>
                <a:gd name="connsiteY34" fmla="*/ 626700 h 691653"/>
                <a:gd name="connsiteX35" fmla="*/ 1264398 w 1276910"/>
                <a:gd name="connsiteY35" fmla="*/ 672201 h 691653"/>
                <a:gd name="connsiteX36" fmla="*/ 1272444 w 1276910"/>
                <a:gd name="connsiteY36" fmla="*/ 687880 h 6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76910" h="691653">
                  <a:moveTo>
                    <a:pt x="1272444" y="687880"/>
                  </a:moveTo>
                  <a:cubicBezTo>
                    <a:pt x="1274411" y="687667"/>
                    <a:pt x="1275539" y="681795"/>
                    <a:pt x="1275861" y="670683"/>
                  </a:cubicBezTo>
                  <a:cubicBezTo>
                    <a:pt x="1275987" y="659605"/>
                    <a:pt x="1276332" y="643133"/>
                    <a:pt x="1273278" y="622294"/>
                  </a:cubicBezTo>
                  <a:cubicBezTo>
                    <a:pt x="1268642" y="580543"/>
                    <a:pt x="1255810" y="519696"/>
                    <a:pt x="1223693" y="450297"/>
                  </a:cubicBezTo>
                  <a:cubicBezTo>
                    <a:pt x="1192508" y="380587"/>
                    <a:pt x="1139029" y="304912"/>
                    <a:pt x="1067605" y="234460"/>
                  </a:cubicBezTo>
                  <a:cubicBezTo>
                    <a:pt x="1031864" y="199168"/>
                    <a:pt x="992005" y="165165"/>
                    <a:pt x="948816" y="132294"/>
                  </a:cubicBezTo>
                  <a:cubicBezTo>
                    <a:pt x="937370" y="124138"/>
                    <a:pt x="926034" y="115499"/>
                    <a:pt x="913812" y="108172"/>
                  </a:cubicBezTo>
                  <a:cubicBezTo>
                    <a:pt x="907744" y="104456"/>
                    <a:pt x="901837" y="100332"/>
                    <a:pt x="895544" y="96933"/>
                  </a:cubicBezTo>
                  <a:cubicBezTo>
                    <a:pt x="889287" y="93447"/>
                    <a:pt x="883006" y="89950"/>
                    <a:pt x="876702" y="86448"/>
                  </a:cubicBezTo>
                  <a:cubicBezTo>
                    <a:pt x="851199" y="73092"/>
                    <a:pt x="824707" y="60778"/>
                    <a:pt x="797134" y="50770"/>
                  </a:cubicBezTo>
                  <a:cubicBezTo>
                    <a:pt x="742251" y="30001"/>
                    <a:pt x="686633" y="16956"/>
                    <a:pt x="632631" y="8363"/>
                  </a:cubicBezTo>
                  <a:cubicBezTo>
                    <a:pt x="578583" y="-241"/>
                    <a:pt x="525933" y="-3761"/>
                    <a:pt x="475891" y="-3767"/>
                  </a:cubicBezTo>
                  <a:cubicBezTo>
                    <a:pt x="375748" y="-3830"/>
                    <a:pt x="286055" y="9991"/>
                    <a:pt x="213131" y="30047"/>
                  </a:cubicBezTo>
                  <a:cubicBezTo>
                    <a:pt x="176650" y="40066"/>
                    <a:pt x="144280" y="51535"/>
                    <a:pt x="116753" y="63769"/>
                  </a:cubicBezTo>
                  <a:cubicBezTo>
                    <a:pt x="89198" y="75899"/>
                    <a:pt x="66250" y="88133"/>
                    <a:pt x="48492" y="99768"/>
                  </a:cubicBezTo>
                  <a:cubicBezTo>
                    <a:pt x="12778" y="122838"/>
                    <a:pt x="-2949" y="140732"/>
                    <a:pt x="-772" y="143504"/>
                  </a:cubicBezTo>
                  <a:cubicBezTo>
                    <a:pt x="1834" y="147012"/>
                    <a:pt x="21738" y="135555"/>
                    <a:pt x="58991" y="119485"/>
                  </a:cubicBezTo>
                  <a:cubicBezTo>
                    <a:pt x="77538" y="111306"/>
                    <a:pt x="100772" y="102558"/>
                    <a:pt x="128101" y="93769"/>
                  </a:cubicBezTo>
                  <a:cubicBezTo>
                    <a:pt x="155399" y="84889"/>
                    <a:pt x="187109" y="76618"/>
                    <a:pt x="222556" y="69515"/>
                  </a:cubicBezTo>
                  <a:cubicBezTo>
                    <a:pt x="293386" y="55291"/>
                    <a:pt x="379636" y="46198"/>
                    <a:pt x="475051" y="49108"/>
                  </a:cubicBezTo>
                  <a:cubicBezTo>
                    <a:pt x="522720" y="50523"/>
                    <a:pt x="572653" y="54980"/>
                    <a:pt x="623526" y="63838"/>
                  </a:cubicBezTo>
                  <a:cubicBezTo>
                    <a:pt x="674353" y="72672"/>
                    <a:pt x="726371" y="85320"/>
                    <a:pt x="777003" y="104513"/>
                  </a:cubicBezTo>
                  <a:cubicBezTo>
                    <a:pt x="802500" y="113745"/>
                    <a:pt x="826714" y="124955"/>
                    <a:pt x="849968" y="136890"/>
                  </a:cubicBezTo>
                  <a:cubicBezTo>
                    <a:pt x="855697" y="140018"/>
                    <a:pt x="861403" y="143136"/>
                    <a:pt x="867091" y="146242"/>
                  </a:cubicBezTo>
                  <a:cubicBezTo>
                    <a:pt x="872837" y="149256"/>
                    <a:pt x="878105" y="152925"/>
                    <a:pt x="883615" y="156192"/>
                  </a:cubicBezTo>
                  <a:cubicBezTo>
                    <a:pt x="894722" y="162645"/>
                    <a:pt x="904816" y="170238"/>
                    <a:pt x="915163" y="177329"/>
                  </a:cubicBezTo>
                  <a:cubicBezTo>
                    <a:pt x="957104" y="208302"/>
                    <a:pt x="996193" y="240218"/>
                    <a:pt x="1031019" y="272640"/>
                  </a:cubicBezTo>
                  <a:cubicBezTo>
                    <a:pt x="1065897" y="305073"/>
                    <a:pt x="1096553" y="338232"/>
                    <a:pt x="1122671" y="371240"/>
                  </a:cubicBezTo>
                  <a:cubicBezTo>
                    <a:pt x="1125904" y="375393"/>
                    <a:pt x="1129107" y="379511"/>
                    <a:pt x="1132288" y="383589"/>
                  </a:cubicBezTo>
                  <a:cubicBezTo>
                    <a:pt x="1135503" y="387650"/>
                    <a:pt x="1138667" y="391687"/>
                    <a:pt x="1141462" y="395915"/>
                  </a:cubicBezTo>
                  <a:cubicBezTo>
                    <a:pt x="1147283" y="404232"/>
                    <a:pt x="1152988" y="412405"/>
                    <a:pt x="1158579" y="420406"/>
                  </a:cubicBezTo>
                  <a:cubicBezTo>
                    <a:pt x="1163882" y="428602"/>
                    <a:pt x="1168777" y="436815"/>
                    <a:pt x="1173769" y="444752"/>
                  </a:cubicBezTo>
                  <a:cubicBezTo>
                    <a:pt x="1176185" y="448761"/>
                    <a:pt x="1178819" y="452603"/>
                    <a:pt x="1180999" y="456629"/>
                  </a:cubicBezTo>
                  <a:cubicBezTo>
                    <a:pt x="1183179" y="460662"/>
                    <a:pt x="1185336" y="464642"/>
                    <a:pt x="1187469" y="468576"/>
                  </a:cubicBezTo>
                  <a:cubicBezTo>
                    <a:pt x="1222117" y="531407"/>
                    <a:pt x="1240281" y="587537"/>
                    <a:pt x="1251382" y="626700"/>
                  </a:cubicBezTo>
                  <a:cubicBezTo>
                    <a:pt x="1257668" y="646186"/>
                    <a:pt x="1260843" y="661791"/>
                    <a:pt x="1264398" y="672201"/>
                  </a:cubicBezTo>
                  <a:cubicBezTo>
                    <a:pt x="1267757" y="682646"/>
                    <a:pt x="1270477" y="688093"/>
                    <a:pt x="1272444" y="68788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996380" y="3523889"/>
            <a:ext cx="4472379" cy="2573042"/>
            <a:chOff x="996380" y="3523889"/>
            <a:chExt cx="4472379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80" y="3523889"/>
              <a:ext cx="2573042" cy="2573042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</p:spPr>
        </p:pic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37A4E84-F3ED-4A34-BF31-4C0A82EFDB7C}"/>
              </a:ext>
            </a:extLst>
          </p:cNvPr>
          <p:cNvSpPr/>
          <p:nvPr/>
        </p:nvSpPr>
        <p:spPr>
          <a:xfrm>
            <a:off x="915929" y="345550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1257427" y="2242560"/>
            <a:ext cx="9696926" cy="4272663"/>
            <a:chOff x="1257427" y="2242560"/>
            <a:chExt cx="9696926" cy="427266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388164" y="2242560"/>
              <a:ext cx="856618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b="1" dirty="0">
                  <a:solidFill>
                    <a:schemeClr val="tx1"/>
                  </a:solidFill>
                </a:rPr>
                <a:t>with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cte1</a:t>
              </a:r>
              <a:r>
                <a:rPr lang="en-IN" dirty="0"/>
                <a:t> </a:t>
              </a:r>
              <a:r>
                <a:rPr lang="en-IN" b="1" dirty="0">
                  <a:solidFill>
                    <a:schemeClr val="tx1"/>
                  </a:solidFill>
                </a:rPr>
                <a:t>as</a:t>
              </a:r>
              <a:r>
                <a:rPr lang="en-IN" dirty="0"/>
                <a:t>(</a:t>
              </a:r>
              <a:br>
                <a:rPr lang="en-IN" dirty="0"/>
              </a:br>
              <a:r>
                <a:rPr lang="en-IN" dirty="0"/>
                <a:t>   </a:t>
              </a:r>
              <a:r>
                <a:rPr lang="en-IN" sz="1600" b="1" dirty="0">
                  <a:solidFill>
                    <a:schemeClr val="tx1"/>
                  </a:solidFill>
                </a:rPr>
                <a:t>SELECT</a:t>
              </a:r>
              <a:r>
                <a:rPr lang="en-IN" sz="1600" dirty="0">
                  <a:solidFill>
                    <a:srgbClr val="92D050"/>
                  </a:solidFill>
                </a:rPr>
                <a:t> </a:t>
              </a:r>
              <a:br>
                <a:rPr lang="en-IN" dirty="0"/>
              </a:br>
              <a:r>
                <a:rPr lang="en-IN" dirty="0"/>
                <a:t>                 </a:t>
              </a:r>
              <a:r>
                <a:rPr lang="en-IN" b="1" dirty="0">
                  <a:solidFill>
                    <a:schemeClr val="tx1"/>
                  </a:solidFill>
                </a:rPr>
                <a:t>*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from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fact_pre_invoice_deductions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join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dim_customer c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dirty="0"/>
                <a:t>               </a:t>
              </a:r>
              <a:r>
                <a:rPr lang="en-IN" b="1" dirty="0">
                  <a:solidFill>
                    <a:schemeClr val="tx1"/>
                  </a:solidFill>
                </a:rPr>
                <a:t>using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(customer_code)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b="1" dirty="0">
                  <a:solidFill>
                    <a:schemeClr val="tx1"/>
                  </a:solidFill>
                </a:rPr>
                <a:t>where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fiscal_year = 2021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and</a:t>
              </a:r>
              <a:r>
                <a:rPr lang="en-IN" dirty="0">
                  <a:solidFill>
                    <a:srgbClr val="92D050"/>
                  </a:solidFill>
                </a:rPr>
                <a:t> </a:t>
              </a:r>
              <a:r>
                <a:rPr lang="en-IN" dirty="0">
                  <a:solidFill>
                    <a:schemeClr val="bg1"/>
                  </a:solidFill>
                </a:rPr>
                <a:t>c. market = ‘india’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dirty="0">
                  <a:solidFill>
                    <a:schemeClr val="bg1"/>
                  </a:solidFill>
                </a:rPr>
                <a:t>)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b="1" dirty="0">
                  <a:solidFill>
                    <a:schemeClr val="tx1"/>
                  </a:solidFill>
                </a:rPr>
                <a:t>select</a:t>
              </a:r>
              <a:r>
                <a:rPr lang="en-IN" dirty="0">
                  <a:solidFill>
                    <a:srgbClr val="92D050"/>
                  </a:solidFill>
                </a:rPr>
                <a:t> 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dirty="0">
                  <a:solidFill>
                    <a:schemeClr val="bg1"/>
                  </a:solidFill>
                </a:rPr>
                <a:t>customer_code,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dirty="0">
                  <a:solidFill>
                    <a:schemeClr val="bg1"/>
                  </a:solidFill>
                </a:rPr>
                <a:t>          customer,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b="1" dirty="0" err="1">
                  <a:solidFill>
                    <a:schemeClr val="tx1"/>
                  </a:solidFill>
                </a:rPr>
                <a:t>concat</a:t>
              </a:r>
              <a:r>
                <a:rPr lang="en-IN" b="1" dirty="0">
                  <a:solidFill>
                    <a:schemeClr val="tx1"/>
                  </a:solidFill>
                </a:rPr>
                <a:t>(round(</a:t>
              </a:r>
              <a:r>
                <a:rPr lang="en-IN" b="1" dirty="0" err="1">
                  <a:solidFill>
                    <a:schemeClr val="tx1"/>
                  </a:solidFill>
                </a:rPr>
                <a:t>avg</a:t>
              </a:r>
              <a:r>
                <a:rPr lang="en-IN" dirty="0">
                  <a:solidFill>
                    <a:schemeClr val="bg1"/>
                  </a:solidFill>
                </a:rPr>
                <a:t>(pre_invoice_discount_pct)*100,2),"%") </a:t>
              </a:r>
              <a:r>
                <a:rPr lang="en-IN" b="1" dirty="0">
                  <a:solidFill>
                    <a:schemeClr val="tx1"/>
                  </a:solidFill>
                </a:rPr>
                <a:t>as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avg_discount_pct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from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cte1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group</a:t>
              </a:r>
              <a:r>
                <a:rPr lang="en-IN" dirty="0">
                  <a:solidFill>
                    <a:srgbClr val="92D050"/>
                  </a:solidFill>
                </a:rPr>
                <a:t> </a:t>
              </a:r>
              <a:r>
                <a:rPr lang="en-IN" b="1" dirty="0">
                  <a:solidFill>
                    <a:schemeClr val="tx1"/>
                  </a:solidFill>
                </a:rPr>
                <a:t>by</a:t>
              </a:r>
              <a:r>
                <a:rPr lang="en-IN" dirty="0">
                  <a:solidFill>
                    <a:srgbClr val="92D050"/>
                  </a:solidFill>
                </a:rPr>
                <a:t> </a:t>
              </a:r>
              <a:r>
                <a:rPr lang="en-IN" dirty="0">
                  <a:solidFill>
                    <a:schemeClr val="bg1"/>
                  </a:solidFill>
                </a:rPr>
                <a:t>customer_code, customer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order</a:t>
              </a:r>
              <a:r>
                <a:rPr lang="en-IN" dirty="0">
                  <a:solidFill>
                    <a:srgbClr val="92D050"/>
                  </a:solidFill>
                </a:rPr>
                <a:t> </a:t>
              </a:r>
              <a:r>
                <a:rPr lang="en-IN" b="1" dirty="0">
                  <a:solidFill>
                    <a:schemeClr val="tx1"/>
                  </a:solidFill>
                </a:rPr>
                <a:t>by</a:t>
              </a:r>
              <a:r>
                <a:rPr lang="en-IN" dirty="0">
                  <a:solidFill>
                    <a:srgbClr val="92D050"/>
                  </a:solidFill>
                </a:rPr>
                <a:t> </a:t>
              </a:r>
              <a:r>
                <a:rPr lang="en-IN" b="1" dirty="0">
                  <a:solidFill>
                    <a:schemeClr val="tx1"/>
                  </a:solidFill>
                </a:rPr>
                <a:t>avg</a:t>
              </a:r>
              <a:r>
                <a:rPr lang="en-IN" dirty="0">
                  <a:solidFill>
                    <a:schemeClr val="bg1"/>
                  </a:solidFill>
                </a:rPr>
                <a:t>(pre_invoice_discount_pct)*100</a:t>
              </a:r>
              <a:r>
                <a:rPr lang="en-IN" dirty="0"/>
                <a:t> </a:t>
              </a:r>
              <a:r>
                <a:rPr lang="en-IN" b="1" dirty="0">
                  <a:solidFill>
                    <a:schemeClr val="tx1"/>
                  </a:solidFill>
                </a:rPr>
                <a:t>desc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limit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5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;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9D885B-5148-E79E-F91A-D2BBBFDB9FFE}"/>
                </a:ext>
              </a:extLst>
            </p:cNvPr>
            <p:cNvGrpSpPr/>
            <p:nvPr/>
          </p:nvGrpSpPr>
          <p:grpSpPr>
            <a:xfrm rot="3434940">
              <a:off x="1077666" y="2433271"/>
              <a:ext cx="1136554" cy="777032"/>
              <a:chOff x="369174" y="2810160"/>
              <a:chExt cx="1471989" cy="96466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C154A4F-627A-5412-3A9B-A9A57D61EB5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618AE23-3D8D-904A-BD51-6C3AAAADE98A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3A0B086-2926-E833-7A95-325C7F77820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052C178-35A3-30E3-9273-ABB5D1618B22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rgbClr val="0998A6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BFD641-B640-4DA7-AA8B-2791D744784F}"/>
              </a:ext>
            </a:extLst>
          </p:cNvPr>
          <p:cNvSpPr/>
          <p:nvPr/>
        </p:nvSpPr>
        <p:spPr>
          <a:xfrm>
            <a:off x="368008" y="648024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383124-BB87-4DEB-82AA-A73D75A165FE}"/>
              </a:ext>
            </a:extLst>
          </p:cNvPr>
          <p:cNvSpPr/>
          <p:nvPr/>
        </p:nvSpPr>
        <p:spPr>
          <a:xfrm>
            <a:off x="575521" y="1982910"/>
            <a:ext cx="1001010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E09D2-F618-5962-2170-CAE9EB910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90" y="843679"/>
            <a:ext cx="5277664" cy="294991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5A57FF-6A42-DA4D-E5BC-AD670A2C8324}"/>
              </a:ext>
            </a:extLst>
          </p:cNvPr>
          <p:cNvGrpSpPr/>
          <p:nvPr/>
        </p:nvGrpSpPr>
        <p:grpSpPr>
          <a:xfrm rot="3434940">
            <a:off x="1589883" y="836934"/>
            <a:ext cx="1098193" cy="719861"/>
            <a:chOff x="369174" y="2881136"/>
            <a:chExt cx="1422306" cy="893690"/>
          </a:xfrm>
          <a:solidFill>
            <a:srgbClr val="FFFF00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EE2DFC8-3666-5EFF-AC22-0F938419267F}"/>
                </a:ext>
              </a:extLst>
            </p:cNvPr>
            <p:cNvSpPr/>
            <p:nvPr/>
          </p:nvSpPr>
          <p:spPr>
            <a:xfrm flipV="1">
              <a:off x="369174" y="3060053"/>
              <a:ext cx="1280400" cy="688136"/>
            </a:xfrm>
            <a:custGeom>
              <a:avLst/>
              <a:gdLst>
                <a:gd name="connsiteX0" fmla="*/ 129032 w 1280400"/>
                <a:gd name="connsiteY0" fmla="*/ 439020 h 688136"/>
                <a:gd name="connsiteX1" fmla="*/ 101493 w 1280400"/>
                <a:gd name="connsiteY1" fmla="*/ 417779 h 688136"/>
                <a:gd name="connsiteX2" fmla="*/ 22648 w 1280400"/>
                <a:gd name="connsiteY2" fmla="*/ 248410 h 688136"/>
                <a:gd name="connsiteX3" fmla="*/ 6620 w 1280400"/>
                <a:gd name="connsiteY3" fmla="*/ 186833 h 688136"/>
                <a:gd name="connsiteX4" fmla="*/ -127 w 1280400"/>
                <a:gd name="connsiteY4" fmla="*/ 146341 h 688136"/>
                <a:gd name="connsiteX5" fmla="*/ 3895 w 1280400"/>
                <a:gd name="connsiteY5" fmla="*/ 116013 h 688136"/>
                <a:gd name="connsiteX6" fmla="*/ 149339 w 1280400"/>
                <a:gd name="connsiteY6" fmla="*/ 54424 h 688136"/>
                <a:gd name="connsiteX7" fmla="*/ 229135 w 1280400"/>
                <a:gd name="connsiteY7" fmla="*/ 33690 h 688136"/>
                <a:gd name="connsiteX8" fmla="*/ 322449 w 1280400"/>
                <a:gd name="connsiteY8" fmla="*/ 14111 h 688136"/>
                <a:gd name="connsiteX9" fmla="*/ 424318 w 1280400"/>
                <a:gd name="connsiteY9" fmla="*/ -291 h 688136"/>
                <a:gd name="connsiteX10" fmla="*/ 530279 w 1280400"/>
                <a:gd name="connsiteY10" fmla="*/ -2989 h 688136"/>
                <a:gd name="connsiteX11" fmla="*/ 637497 w 1280400"/>
                <a:gd name="connsiteY11" fmla="*/ 12063 h 688136"/>
                <a:gd name="connsiteX12" fmla="*/ 744742 w 1280400"/>
                <a:gd name="connsiteY12" fmla="*/ 46550 h 688136"/>
                <a:gd name="connsiteX13" fmla="*/ 851780 w 1280400"/>
                <a:gd name="connsiteY13" fmla="*/ 95192 h 688136"/>
                <a:gd name="connsiteX14" fmla="*/ 877461 w 1280400"/>
                <a:gd name="connsiteY14" fmla="*/ 107817 h 688136"/>
                <a:gd name="connsiteX15" fmla="*/ 910096 w 1280400"/>
                <a:gd name="connsiteY15" fmla="*/ 125480 h 688136"/>
                <a:gd name="connsiteX16" fmla="*/ 984528 w 1280400"/>
                <a:gd name="connsiteY16" fmla="*/ 178729 h 688136"/>
                <a:gd name="connsiteX17" fmla="*/ 1092021 w 1280400"/>
                <a:gd name="connsiteY17" fmla="*/ 278100 h 688136"/>
                <a:gd name="connsiteX18" fmla="*/ 1194061 w 1280400"/>
                <a:gd name="connsiteY18" fmla="*/ 433182 h 688136"/>
                <a:gd name="connsiteX19" fmla="*/ 1273618 w 1280400"/>
                <a:gd name="connsiteY19" fmla="*/ 643244 h 688136"/>
                <a:gd name="connsiteX20" fmla="*/ 1277443 w 1280400"/>
                <a:gd name="connsiteY20" fmla="*/ 676517 h 688136"/>
                <a:gd name="connsiteX21" fmla="*/ 1267533 w 1280400"/>
                <a:gd name="connsiteY21" fmla="*/ 683661 h 688136"/>
                <a:gd name="connsiteX22" fmla="*/ 1252561 w 1280400"/>
                <a:gd name="connsiteY22" fmla="*/ 679473 h 688136"/>
                <a:gd name="connsiteX23" fmla="*/ 1241644 w 1280400"/>
                <a:gd name="connsiteY23" fmla="*/ 651911 h 688136"/>
                <a:gd name="connsiteX24" fmla="*/ 1228818 w 1280400"/>
                <a:gd name="connsiteY24" fmla="*/ 618396 h 688136"/>
                <a:gd name="connsiteX25" fmla="*/ 1187009 w 1280400"/>
                <a:gd name="connsiteY25" fmla="*/ 535952 h 688136"/>
                <a:gd name="connsiteX26" fmla="*/ 1115988 w 1280400"/>
                <a:gd name="connsiteY26" fmla="*/ 434626 h 688136"/>
                <a:gd name="connsiteX27" fmla="*/ 998223 w 1280400"/>
                <a:gd name="connsiteY27" fmla="*/ 336974 h 688136"/>
                <a:gd name="connsiteX28" fmla="*/ 827779 w 1280400"/>
                <a:gd name="connsiteY28" fmla="*/ 260138 h 688136"/>
                <a:gd name="connsiteX29" fmla="*/ 805468 w 1280400"/>
                <a:gd name="connsiteY29" fmla="*/ 251786 h 688136"/>
                <a:gd name="connsiteX30" fmla="*/ 698050 w 1280400"/>
                <a:gd name="connsiteY30" fmla="*/ 229901 h 688136"/>
                <a:gd name="connsiteX31" fmla="*/ 577030 w 1280400"/>
                <a:gd name="connsiteY31" fmla="*/ 222591 h 688136"/>
                <a:gd name="connsiteX32" fmla="*/ 441263 w 1280400"/>
                <a:gd name="connsiteY32" fmla="*/ 243843 h 688136"/>
                <a:gd name="connsiteX33" fmla="*/ 296791 w 1280400"/>
                <a:gd name="connsiteY33" fmla="*/ 312581 h 688136"/>
                <a:gd name="connsiteX34" fmla="*/ 148302 w 1280400"/>
                <a:gd name="connsiteY34" fmla="*/ 429581 h 688136"/>
                <a:gd name="connsiteX35" fmla="*/ 129032 w 1280400"/>
                <a:gd name="connsiteY35" fmla="*/ 439020 h 68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0400" h="688136">
                  <a:moveTo>
                    <a:pt x="129032" y="439020"/>
                  </a:moveTo>
                  <a:cubicBezTo>
                    <a:pt x="118204" y="439463"/>
                    <a:pt x="109819" y="430271"/>
                    <a:pt x="101493" y="417779"/>
                  </a:cubicBezTo>
                  <a:cubicBezTo>
                    <a:pt x="65008" y="363087"/>
                    <a:pt x="39912" y="312173"/>
                    <a:pt x="22648" y="248410"/>
                  </a:cubicBezTo>
                  <a:cubicBezTo>
                    <a:pt x="16809" y="226847"/>
                    <a:pt x="11084" y="208695"/>
                    <a:pt x="6620" y="186833"/>
                  </a:cubicBezTo>
                  <a:cubicBezTo>
                    <a:pt x="3807" y="173058"/>
                    <a:pt x="1502" y="157695"/>
                    <a:pt x="-127" y="146341"/>
                  </a:cubicBezTo>
                  <a:cubicBezTo>
                    <a:pt x="-1347" y="137829"/>
                    <a:pt x="-2075" y="123427"/>
                    <a:pt x="3895" y="116013"/>
                  </a:cubicBezTo>
                  <a:cubicBezTo>
                    <a:pt x="12421" y="105424"/>
                    <a:pt x="128050" y="60596"/>
                    <a:pt x="149339" y="54424"/>
                  </a:cubicBezTo>
                  <a:cubicBezTo>
                    <a:pt x="175741" y="46786"/>
                    <a:pt x="202385" y="39993"/>
                    <a:pt x="229135" y="33690"/>
                  </a:cubicBezTo>
                  <a:cubicBezTo>
                    <a:pt x="260073" y="26396"/>
                    <a:pt x="291176" y="19799"/>
                    <a:pt x="322449" y="14111"/>
                  </a:cubicBezTo>
                  <a:cubicBezTo>
                    <a:pt x="356195" y="7962"/>
                    <a:pt x="390156" y="2884"/>
                    <a:pt x="424318" y="-291"/>
                  </a:cubicBezTo>
                  <a:cubicBezTo>
                    <a:pt x="459524" y="-3558"/>
                    <a:pt x="494949" y="-4783"/>
                    <a:pt x="530279" y="-2989"/>
                  </a:cubicBezTo>
                  <a:cubicBezTo>
                    <a:pt x="566381" y="-1171"/>
                    <a:pt x="602285" y="3850"/>
                    <a:pt x="637497" y="12063"/>
                  </a:cubicBezTo>
                  <a:cubicBezTo>
                    <a:pt x="674118" y="20610"/>
                    <a:pt x="709864" y="32545"/>
                    <a:pt x="744742" y="46550"/>
                  </a:cubicBezTo>
                  <a:cubicBezTo>
                    <a:pt x="781127" y="61159"/>
                    <a:pt x="816575" y="77971"/>
                    <a:pt x="851780" y="95192"/>
                  </a:cubicBezTo>
                  <a:cubicBezTo>
                    <a:pt x="860109" y="99270"/>
                    <a:pt x="869731" y="102698"/>
                    <a:pt x="877461" y="107817"/>
                  </a:cubicBezTo>
                  <a:cubicBezTo>
                    <a:pt x="887556" y="114506"/>
                    <a:pt x="899715" y="118900"/>
                    <a:pt x="910096" y="125480"/>
                  </a:cubicBezTo>
                  <a:cubicBezTo>
                    <a:pt x="935841" y="141803"/>
                    <a:pt x="960521" y="159956"/>
                    <a:pt x="984528" y="178729"/>
                  </a:cubicBezTo>
                  <a:cubicBezTo>
                    <a:pt x="1023018" y="208810"/>
                    <a:pt x="1059576" y="241525"/>
                    <a:pt x="1092021" y="278100"/>
                  </a:cubicBezTo>
                  <a:cubicBezTo>
                    <a:pt x="1133329" y="324671"/>
                    <a:pt x="1166953" y="377224"/>
                    <a:pt x="1194061" y="433182"/>
                  </a:cubicBezTo>
                  <a:cubicBezTo>
                    <a:pt x="1226765" y="500666"/>
                    <a:pt x="1250617" y="571998"/>
                    <a:pt x="1273618" y="643244"/>
                  </a:cubicBezTo>
                  <a:cubicBezTo>
                    <a:pt x="1276695" y="652757"/>
                    <a:pt x="1282504" y="668505"/>
                    <a:pt x="1277443" y="676517"/>
                  </a:cubicBezTo>
                  <a:cubicBezTo>
                    <a:pt x="1275085" y="680256"/>
                    <a:pt x="1271657" y="682453"/>
                    <a:pt x="1267533" y="683661"/>
                  </a:cubicBezTo>
                  <a:cubicBezTo>
                    <a:pt x="1263437" y="684845"/>
                    <a:pt x="1257622" y="684955"/>
                    <a:pt x="1252561" y="679473"/>
                  </a:cubicBezTo>
                  <a:cubicBezTo>
                    <a:pt x="1249748" y="676425"/>
                    <a:pt x="1243209" y="656467"/>
                    <a:pt x="1241644" y="651911"/>
                  </a:cubicBezTo>
                  <a:cubicBezTo>
                    <a:pt x="1237750" y="640598"/>
                    <a:pt x="1233483" y="629417"/>
                    <a:pt x="1228818" y="618396"/>
                  </a:cubicBezTo>
                  <a:cubicBezTo>
                    <a:pt x="1216809" y="590012"/>
                    <a:pt x="1202487" y="562588"/>
                    <a:pt x="1187009" y="535952"/>
                  </a:cubicBezTo>
                  <a:cubicBezTo>
                    <a:pt x="1166269" y="500269"/>
                    <a:pt x="1143096" y="465811"/>
                    <a:pt x="1115988" y="434626"/>
                  </a:cubicBezTo>
                  <a:cubicBezTo>
                    <a:pt x="1082266" y="395825"/>
                    <a:pt x="1042378" y="363242"/>
                    <a:pt x="998223" y="336974"/>
                  </a:cubicBezTo>
                  <a:cubicBezTo>
                    <a:pt x="944520" y="305029"/>
                    <a:pt x="886100" y="282086"/>
                    <a:pt x="827779" y="260138"/>
                  </a:cubicBezTo>
                  <a:cubicBezTo>
                    <a:pt x="820440" y="257377"/>
                    <a:pt x="813020" y="253909"/>
                    <a:pt x="805468" y="251786"/>
                  </a:cubicBezTo>
                  <a:cubicBezTo>
                    <a:pt x="770538" y="241980"/>
                    <a:pt x="733918" y="235204"/>
                    <a:pt x="698050" y="229901"/>
                  </a:cubicBezTo>
                  <a:cubicBezTo>
                    <a:pt x="658019" y="223989"/>
                    <a:pt x="617487" y="221291"/>
                    <a:pt x="577030" y="222591"/>
                  </a:cubicBezTo>
                  <a:cubicBezTo>
                    <a:pt x="531119" y="224063"/>
                    <a:pt x="485330" y="230741"/>
                    <a:pt x="441263" y="243843"/>
                  </a:cubicBezTo>
                  <a:cubicBezTo>
                    <a:pt x="389826" y="259148"/>
                    <a:pt x="341608" y="283242"/>
                    <a:pt x="296791" y="312581"/>
                  </a:cubicBezTo>
                  <a:cubicBezTo>
                    <a:pt x="243979" y="347143"/>
                    <a:pt x="195818" y="388210"/>
                    <a:pt x="148302" y="429581"/>
                  </a:cubicBezTo>
                  <a:cubicBezTo>
                    <a:pt x="140993" y="435943"/>
                    <a:pt x="134675" y="438796"/>
                    <a:pt x="129032" y="43902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1D5C38D-68FD-158B-3C82-B2D2361BB1C9}"/>
                </a:ext>
              </a:extLst>
            </p:cNvPr>
            <p:cNvSpPr/>
            <p:nvPr/>
          </p:nvSpPr>
          <p:spPr>
            <a:xfrm flipV="1">
              <a:off x="1463241" y="2881136"/>
              <a:ext cx="328239" cy="283843"/>
            </a:xfrm>
            <a:custGeom>
              <a:avLst/>
              <a:gdLst>
                <a:gd name="connsiteX0" fmla="*/ 309615 w 328239"/>
                <a:gd name="connsiteY0" fmla="*/ 119718 h 283843"/>
                <a:gd name="connsiteX1" fmla="*/ 237633 w 328239"/>
                <a:gd name="connsiteY1" fmla="*/ 276054 h 283843"/>
                <a:gd name="connsiteX2" fmla="*/ 128536 w 328239"/>
                <a:gd name="connsiteY2" fmla="*/ 231070 h 283843"/>
                <a:gd name="connsiteX3" fmla="*/ -1940 w 328239"/>
                <a:gd name="connsiteY3" fmla="*/ 114093 h 283843"/>
                <a:gd name="connsiteX4" fmla="*/ 140505 w 328239"/>
                <a:gd name="connsiteY4" fmla="*/ 76236 h 283843"/>
                <a:gd name="connsiteX5" fmla="*/ 317489 w 328239"/>
                <a:gd name="connsiteY5" fmla="*/ -2878 h 283843"/>
                <a:gd name="connsiteX6" fmla="*/ 309615 w 328239"/>
                <a:gd name="connsiteY6" fmla="*/ 119718 h 28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39" h="283843">
                  <a:moveTo>
                    <a:pt x="309615" y="119718"/>
                  </a:moveTo>
                  <a:cubicBezTo>
                    <a:pt x="263504" y="273811"/>
                    <a:pt x="238617" y="275617"/>
                    <a:pt x="237633" y="276054"/>
                  </a:cubicBezTo>
                  <a:cubicBezTo>
                    <a:pt x="207264" y="289553"/>
                    <a:pt x="162275" y="255814"/>
                    <a:pt x="128536" y="231070"/>
                  </a:cubicBezTo>
                  <a:cubicBezTo>
                    <a:pt x="107715" y="215800"/>
                    <a:pt x="-1940" y="136703"/>
                    <a:pt x="-1940" y="114093"/>
                  </a:cubicBezTo>
                  <a:cubicBezTo>
                    <a:pt x="-1940" y="83725"/>
                    <a:pt x="20221" y="96430"/>
                    <a:pt x="140505" y="76236"/>
                  </a:cubicBezTo>
                  <a:cubicBezTo>
                    <a:pt x="243258" y="58981"/>
                    <a:pt x="299596" y="-17418"/>
                    <a:pt x="317489" y="-2878"/>
                  </a:cubicBezTo>
                  <a:cubicBezTo>
                    <a:pt x="338569" y="14239"/>
                    <a:pt x="316028" y="98305"/>
                    <a:pt x="309615" y="119718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ECC7E8A-B1B9-BC0B-A5F1-2F3C83BE0115}"/>
                </a:ext>
              </a:extLst>
            </p:cNvPr>
            <p:cNvSpPr/>
            <p:nvPr/>
          </p:nvSpPr>
          <p:spPr>
            <a:xfrm flipV="1">
              <a:off x="374592" y="3083173"/>
              <a:ext cx="1276910" cy="691653"/>
            </a:xfrm>
            <a:custGeom>
              <a:avLst/>
              <a:gdLst>
                <a:gd name="connsiteX0" fmla="*/ 1272444 w 1276910"/>
                <a:gd name="connsiteY0" fmla="*/ 687880 h 691653"/>
                <a:gd name="connsiteX1" fmla="*/ 1275861 w 1276910"/>
                <a:gd name="connsiteY1" fmla="*/ 670683 h 691653"/>
                <a:gd name="connsiteX2" fmla="*/ 1273278 w 1276910"/>
                <a:gd name="connsiteY2" fmla="*/ 622294 h 691653"/>
                <a:gd name="connsiteX3" fmla="*/ 1223693 w 1276910"/>
                <a:gd name="connsiteY3" fmla="*/ 450297 h 691653"/>
                <a:gd name="connsiteX4" fmla="*/ 1067605 w 1276910"/>
                <a:gd name="connsiteY4" fmla="*/ 234460 h 691653"/>
                <a:gd name="connsiteX5" fmla="*/ 948816 w 1276910"/>
                <a:gd name="connsiteY5" fmla="*/ 132294 h 691653"/>
                <a:gd name="connsiteX6" fmla="*/ 913812 w 1276910"/>
                <a:gd name="connsiteY6" fmla="*/ 108172 h 691653"/>
                <a:gd name="connsiteX7" fmla="*/ 895544 w 1276910"/>
                <a:gd name="connsiteY7" fmla="*/ 96933 h 691653"/>
                <a:gd name="connsiteX8" fmla="*/ 876702 w 1276910"/>
                <a:gd name="connsiteY8" fmla="*/ 86448 h 691653"/>
                <a:gd name="connsiteX9" fmla="*/ 797134 w 1276910"/>
                <a:gd name="connsiteY9" fmla="*/ 50770 h 691653"/>
                <a:gd name="connsiteX10" fmla="*/ 632631 w 1276910"/>
                <a:gd name="connsiteY10" fmla="*/ 8363 h 691653"/>
                <a:gd name="connsiteX11" fmla="*/ 475891 w 1276910"/>
                <a:gd name="connsiteY11" fmla="*/ -3767 h 691653"/>
                <a:gd name="connsiteX12" fmla="*/ 213131 w 1276910"/>
                <a:gd name="connsiteY12" fmla="*/ 30047 h 691653"/>
                <a:gd name="connsiteX13" fmla="*/ 116753 w 1276910"/>
                <a:gd name="connsiteY13" fmla="*/ 63769 h 691653"/>
                <a:gd name="connsiteX14" fmla="*/ 48492 w 1276910"/>
                <a:gd name="connsiteY14" fmla="*/ 99768 h 691653"/>
                <a:gd name="connsiteX15" fmla="*/ -772 w 1276910"/>
                <a:gd name="connsiteY15" fmla="*/ 143504 h 691653"/>
                <a:gd name="connsiteX16" fmla="*/ 58991 w 1276910"/>
                <a:gd name="connsiteY16" fmla="*/ 119485 h 691653"/>
                <a:gd name="connsiteX17" fmla="*/ 128101 w 1276910"/>
                <a:gd name="connsiteY17" fmla="*/ 93769 h 691653"/>
                <a:gd name="connsiteX18" fmla="*/ 222556 w 1276910"/>
                <a:gd name="connsiteY18" fmla="*/ 69515 h 691653"/>
                <a:gd name="connsiteX19" fmla="*/ 475051 w 1276910"/>
                <a:gd name="connsiteY19" fmla="*/ 49108 h 691653"/>
                <a:gd name="connsiteX20" fmla="*/ 623526 w 1276910"/>
                <a:gd name="connsiteY20" fmla="*/ 63838 h 691653"/>
                <a:gd name="connsiteX21" fmla="*/ 777003 w 1276910"/>
                <a:gd name="connsiteY21" fmla="*/ 104513 h 691653"/>
                <a:gd name="connsiteX22" fmla="*/ 849968 w 1276910"/>
                <a:gd name="connsiteY22" fmla="*/ 136890 h 691653"/>
                <a:gd name="connsiteX23" fmla="*/ 867091 w 1276910"/>
                <a:gd name="connsiteY23" fmla="*/ 146242 h 691653"/>
                <a:gd name="connsiteX24" fmla="*/ 883615 w 1276910"/>
                <a:gd name="connsiteY24" fmla="*/ 156192 h 691653"/>
                <a:gd name="connsiteX25" fmla="*/ 915163 w 1276910"/>
                <a:gd name="connsiteY25" fmla="*/ 177329 h 691653"/>
                <a:gd name="connsiteX26" fmla="*/ 1031019 w 1276910"/>
                <a:gd name="connsiteY26" fmla="*/ 272640 h 691653"/>
                <a:gd name="connsiteX27" fmla="*/ 1122671 w 1276910"/>
                <a:gd name="connsiteY27" fmla="*/ 371240 h 691653"/>
                <a:gd name="connsiteX28" fmla="*/ 1132288 w 1276910"/>
                <a:gd name="connsiteY28" fmla="*/ 383589 h 691653"/>
                <a:gd name="connsiteX29" fmla="*/ 1141462 w 1276910"/>
                <a:gd name="connsiteY29" fmla="*/ 395915 h 691653"/>
                <a:gd name="connsiteX30" fmla="*/ 1158579 w 1276910"/>
                <a:gd name="connsiteY30" fmla="*/ 420406 h 691653"/>
                <a:gd name="connsiteX31" fmla="*/ 1173769 w 1276910"/>
                <a:gd name="connsiteY31" fmla="*/ 444752 h 691653"/>
                <a:gd name="connsiteX32" fmla="*/ 1180999 w 1276910"/>
                <a:gd name="connsiteY32" fmla="*/ 456629 h 691653"/>
                <a:gd name="connsiteX33" fmla="*/ 1187469 w 1276910"/>
                <a:gd name="connsiteY33" fmla="*/ 468576 h 691653"/>
                <a:gd name="connsiteX34" fmla="*/ 1251382 w 1276910"/>
                <a:gd name="connsiteY34" fmla="*/ 626700 h 691653"/>
                <a:gd name="connsiteX35" fmla="*/ 1264398 w 1276910"/>
                <a:gd name="connsiteY35" fmla="*/ 672201 h 691653"/>
                <a:gd name="connsiteX36" fmla="*/ 1272444 w 1276910"/>
                <a:gd name="connsiteY36" fmla="*/ 687880 h 6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76910" h="691653">
                  <a:moveTo>
                    <a:pt x="1272444" y="687880"/>
                  </a:moveTo>
                  <a:cubicBezTo>
                    <a:pt x="1274411" y="687667"/>
                    <a:pt x="1275539" y="681795"/>
                    <a:pt x="1275861" y="670683"/>
                  </a:cubicBezTo>
                  <a:cubicBezTo>
                    <a:pt x="1275987" y="659605"/>
                    <a:pt x="1276332" y="643133"/>
                    <a:pt x="1273278" y="622294"/>
                  </a:cubicBezTo>
                  <a:cubicBezTo>
                    <a:pt x="1268642" y="580543"/>
                    <a:pt x="1255810" y="519696"/>
                    <a:pt x="1223693" y="450297"/>
                  </a:cubicBezTo>
                  <a:cubicBezTo>
                    <a:pt x="1192508" y="380587"/>
                    <a:pt x="1139029" y="304912"/>
                    <a:pt x="1067605" y="234460"/>
                  </a:cubicBezTo>
                  <a:cubicBezTo>
                    <a:pt x="1031864" y="199168"/>
                    <a:pt x="992005" y="165165"/>
                    <a:pt x="948816" y="132294"/>
                  </a:cubicBezTo>
                  <a:cubicBezTo>
                    <a:pt x="937370" y="124138"/>
                    <a:pt x="926034" y="115499"/>
                    <a:pt x="913812" y="108172"/>
                  </a:cubicBezTo>
                  <a:cubicBezTo>
                    <a:pt x="907744" y="104456"/>
                    <a:pt x="901837" y="100332"/>
                    <a:pt x="895544" y="96933"/>
                  </a:cubicBezTo>
                  <a:cubicBezTo>
                    <a:pt x="889287" y="93447"/>
                    <a:pt x="883006" y="89950"/>
                    <a:pt x="876702" y="86448"/>
                  </a:cubicBezTo>
                  <a:cubicBezTo>
                    <a:pt x="851199" y="73092"/>
                    <a:pt x="824707" y="60778"/>
                    <a:pt x="797134" y="50770"/>
                  </a:cubicBezTo>
                  <a:cubicBezTo>
                    <a:pt x="742251" y="30001"/>
                    <a:pt x="686633" y="16956"/>
                    <a:pt x="632631" y="8363"/>
                  </a:cubicBezTo>
                  <a:cubicBezTo>
                    <a:pt x="578583" y="-241"/>
                    <a:pt x="525933" y="-3761"/>
                    <a:pt x="475891" y="-3767"/>
                  </a:cubicBezTo>
                  <a:cubicBezTo>
                    <a:pt x="375748" y="-3830"/>
                    <a:pt x="286055" y="9991"/>
                    <a:pt x="213131" y="30047"/>
                  </a:cubicBezTo>
                  <a:cubicBezTo>
                    <a:pt x="176650" y="40066"/>
                    <a:pt x="144280" y="51535"/>
                    <a:pt x="116753" y="63769"/>
                  </a:cubicBezTo>
                  <a:cubicBezTo>
                    <a:pt x="89198" y="75899"/>
                    <a:pt x="66250" y="88133"/>
                    <a:pt x="48492" y="99768"/>
                  </a:cubicBezTo>
                  <a:cubicBezTo>
                    <a:pt x="12778" y="122838"/>
                    <a:pt x="-2949" y="140732"/>
                    <a:pt x="-772" y="143504"/>
                  </a:cubicBezTo>
                  <a:cubicBezTo>
                    <a:pt x="1834" y="147012"/>
                    <a:pt x="21738" y="135555"/>
                    <a:pt x="58991" y="119485"/>
                  </a:cubicBezTo>
                  <a:cubicBezTo>
                    <a:pt x="77538" y="111306"/>
                    <a:pt x="100772" y="102558"/>
                    <a:pt x="128101" y="93769"/>
                  </a:cubicBezTo>
                  <a:cubicBezTo>
                    <a:pt x="155399" y="84889"/>
                    <a:pt x="187109" y="76618"/>
                    <a:pt x="222556" y="69515"/>
                  </a:cubicBezTo>
                  <a:cubicBezTo>
                    <a:pt x="293386" y="55291"/>
                    <a:pt x="379636" y="46198"/>
                    <a:pt x="475051" y="49108"/>
                  </a:cubicBezTo>
                  <a:cubicBezTo>
                    <a:pt x="522720" y="50523"/>
                    <a:pt x="572653" y="54980"/>
                    <a:pt x="623526" y="63838"/>
                  </a:cubicBezTo>
                  <a:cubicBezTo>
                    <a:pt x="674353" y="72672"/>
                    <a:pt x="726371" y="85320"/>
                    <a:pt x="777003" y="104513"/>
                  </a:cubicBezTo>
                  <a:cubicBezTo>
                    <a:pt x="802500" y="113745"/>
                    <a:pt x="826714" y="124955"/>
                    <a:pt x="849968" y="136890"/>
                  </a:cubicBezTo>
                  <a:cubicBezTo>
                    <a:pt x="855697" y="140018"/>
                    <a:pt x="861403" y="143136"/>
                    <a:pt x="867091" y="146242"/>
                  </a:cubicBezTo>
                  <a:cubicBezTo>
                    <a:pt x="872837" y="149256"/>
                    <a:pt x="878105" y="152925"/>
                    <a:pt x="883615" y="156192"/>
                  </a:cubicBezTo>
                  <a:cubicBezTo>
                    <a:pt x="894722" y="162645"/>
                    <a:pt x="904816" y="170238"/>
                    <a:pt x="915163" y="177329"/>
                  </a:cubicBezTo>
                  <a:cubicBezTo>
                    <a:pt x="957104" y="208302"/>
                    <a:pt x="996193" y="240218"/>
                    <a:pt x="1031019" y="272640"/>
                  </a:cubicBezTo>
                  <a:cubicBezTo>
                    <a:pt x="1065897" y="305073"/>
                    <a:pt x="1096553" y="338232"/>
                    <a:pt x="1122671" y="371240"/>
                  </a:cubicBezTo>
                  <a:cubicBezTo>
                    <a:pt x="1125904" y="375393"/>
                    <a:pt x="1129107" y="379511"/>
                    <a:pt x="1132288" y="383589"/>
                  </a:cubicBezTo>
                  <a:cubicBezTo>
                    <a:pt x="1135503" y="387650"/>
                    <a:pt x="1138667" y="391687"/>
                    <a:pt x="1141462" y="395915"/>
                  </a:cubicBezTo>
                  <a:cubicBezTo>
                    <a:pt x="1147283" y="404232"/>
                    <a:pt x="1152988" y="412405"/>
                    <a:pt x="1158579" y="420406"/>
                  </a:cubicBezTo>
                  <a:cubicBezTo>
                    <a:pt x="1163882" y="428602"/>
                    <a:pt x="1168777" y="436815"/>
                    <a:pt x="1173769" y="444752"/>
                  </a:cubicBezTo>
                  <a:cubicBezTo>
                    <a:pt x="1176185" y="448761"/>
                    <a:pt x="1178819" y="452603"/>
                    <a:pt x="1180999" y="456629"/>
                  </a:cubicBezTo>
                  <a:cubicBezTo>
                    <a:pt x="1183179" y="460662"/>
                    <a:pt x="1185336" y="464642"/>
                    <a:pt x="1187469" y="468576"/>
                  </a:cubicBezTo>
                  <a:cubicBezTo>
                    <a:pt x="1222117" y="531407"/>
                    <a:pt x="1240281" y="587537"/>
                    <a:pt x="1251382" y="626700"/>
                  </a:cubicBezTo>
                  <a:cubicBezTo>
                    <a:pt x="1257668" y="646186"/>
                    <a:pt x="1260843" y="661791"/>
                    <a:pt x="1264398" y="672201"/>
                  </a:cubicBezTo>
                  <a:cubicBezTo>
                    <a:pt x="1267757" y="682646"/>
                    <a:pt x="1270477" y="688093"/>
                    <a:pt x="1272444" y="68788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327034"/>
            <a:ext cx="11508563" cy="1077218"/>
            <a:chOff x="386891" y="5327034"/>
            <a:chExt cx="11508563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1.  Flipkart leads the list with the highest average discount percentage at 30.83%.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2. AtliQ has provided relatively uniform discount percentages to its top 5 customers, with a narrow range of discounts from 29.33% to 30.83%.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409632"/>
              <a:ext cx="2147002" cy="876868"/>
              <a:chOff x="386891" y="5409632"/>
              <a:chExt cx="2147002" cy="8768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409632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bg1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chemeClr val="bg1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96C0E67-A5FD-406A-958F-778294E17A3D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1.</a:t>
            </a:r>
            <a:r>
              <a:rPr lang="en-IN" sz="2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  </a:t>
            </a: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Company Overview</a:t>
            </a:r>
            <a:br>
              <a:rPr lang="en-IN" sz="2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</a:br>
            <a:b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2.  Problem</a:t>
            </a:r>
            <a:r>
              <a:rPr lang="en-IN" sz="2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statement</a:t>
            </a:r>
            <a:r>
              <a:rPr lang="en-IN" sz="2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 </a:t>
            </a:r>
            <a:b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3.</a:t>
            </a:r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Dataset and model</a:t>
            </a:r>
            <a:b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</a:br>
            <a:b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</a:b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4.</a:t>
            </a:r>
            <a:r>
              <a:rPr lang="en-IN" sz="2400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Ad-hoc requests , output and     insights</a:t>
            </a:r>
            <a:b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</a:br>
            <a:b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</a:b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5.</a:t>
            </a:r>
            <a:r>
              <a:rPr lang="en-IN" b="1" dirty="0">
                <a:solidFill>
                  <a:schemeClr val="bg1"/>
                </a:solidFill>
                <a:latin typeface="Algerian" panose="04020705040A02060702" pitchFamily="82" charset="0"/>
              </a:rPr>
              <a:t>  </a:t>
            </a: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6756243" y="2388109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174AD-8927-B724-F7F7-6E3914BE75E1}"/>
              </a:ext>
            </a:extLst>
          </p:cNvPr>
          <p:cNvCxnSpPr>
            <a:cxnSpLocks/>
          </p:cNvCxnSpPr>
          <p:nvPr/>
        </p:nvCxnSpPr>
        <p:spPr>
          <a:xfrm>
            <a:off x="6756243" y="3172354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99B09-7D3D-F73F-1F03-073E86C67CDB}"/>
              </a:ext>
            </a:extLst>
          </p:cNvPr>
          <p:cNvCxnSpPr>
            <a:cxnSpLocks/>
          </p:cNvCxnSpPr>
          <p:nvPr/>
        </p:nvCxnSpPr>
        <p:spPr>
          <a:xfrm>
            <a:off x="6756243" y="3864366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5686E-1B86-55C7-A0D2-E6D9777701F1}"/>
              </a:ext>
            </a:extLst>
          </p:cNvPr>
          <p:cNvCxnSpPr>
            <a:cxnSpLocks/>
          </p:cNvCxnSpPr>
          <p:nvPr/>
        </p:nvCxnSpPr>
        <p:spPr>
          <a:xfrm>
            <a:off x="6756243" y="4851033"/>
            <a:ext cx="4071668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bg1"/>
                </a:solidFill>
                <a:latin typeface="Modern Love" panose="04090805081005020601" pitchFamily="82" charset="0"/>
              </a:rPr>
              <a:t>Content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1203250" y="2332900"/>
            <a:ext cx="7775204" cy="3742329"/>
            <a:chOff x="1155625" y="2610126"/>
            <a:chExt cx="7775204" cy="3742329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1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b="1" dirty="0">
                  <a:solidFill>
                    <a:schemeClr val="tx1"/>
                  </a:solidFill>
                </a:rPr>
                <a:t>Select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b="1" dirty="0">
                  <a:solidFill>
                    <a:schemeClr val="tx1"/>
                  </a:solidFill>
                </a:rPr>
                <a:t>monthname</a:t>
              </a:r>
              <a:r>
                <a:rPr lang="en-IN" dirty="0">
                  <a:solidFill>
                    <a:schemeClr val="bg1"/>
                  </a:solidFill>
                </a:rPr>
                <a:t>(s.date) as Month ,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dirty="0">
                  <a:solidFill>
                    <a:schemeClr val="bg1"/>
                  </a:solidFill>
                </a:rPr>
                <a:t>         s.fiscal_year as Year,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dirty="0"/>
                <a:t>         </a:t>
              </a:r>
              <a:r>
                <a:rPr lang="en-IN" b="1" dirty="0">
                  <a:solidFill>
                    <a:schemeClr val="tx1"/>
                  </a:solidFill>
                </a:rPr>
                <a:t>sum</a:t>
              </a:r>
              <a:r>
                <a:rPr lang="en-IN" dirty="0">
                  <a:solidFill>
                    <a:schemeClr val="bg1"/>
                  </a:solidFill>
                </a:rPr>
                <a:t>(sold_quantity*gross_price)</a:t>
              </a:r>
              <a:r>
                <a:rPr lang="en-IN" dirty="0"/>
                <a:t> </a:t>
              </a:r>
              <a:r>
                <a:rPr lang="en-IN" b="1" dirty="0">
                  <a:solidFill>
                    <a:schemeClr val="tx1"/>
                  </a:solidFill>
                </a:rPr>
                <a:t>as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Gross_sales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from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fact_sales_monthly s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b="1" dirty="0">
                  <a:solidFill>
                    <a:schemeClr val="tx1"/>
                  </a:solidFill>
                </a:rPr>
                <a:t>join</a:t>
              </a:r>
              <a:r>
                <a:rPr lang="en-IN" dirty="0"/>
                <a:t> </a:t>
              </a:r>
              <a:r>
                <a:rPr lang="en-IN" dirty="0" err="1">
                  <a:solidFill>
                    <a:schemeClr val="bg1"/>
                  </a:solidFill>
                </a:rPr>
                <a:t>fact_gross_price</a:t>
              </a:r>
              <a:r>
                <a:rPr lang="en-IN" dirty="0">
                  <a:solidFill>
                    <a:schemeClr val="bg1"/>
                  </a:solidFill>
                </a:rPr>
                <a:t> g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b="1" dirty="0">
                  <a:solidFill>
                    <a:schemeClr val="tx1"/>
                  </a:solidFill>
                </a:rPr>
                <a:t>on</a:t>
              </a:r>
              <a:r>
                <a:rPr lang="en-IN" dirty="0"/>
                <a:t> </a:t>
              </a:r>
              <a:r>
                <a:rPr lang="en-IN" dirty="0" err="1">
                  <a:solidFill>
                    <a:schemeClr val="bg1"/>
                  </a:solidFill>
                </a:rPr>
                <a:t>s.product_code</a:t>
              </a:r>
              <a:r>
                <a:rPr lang="en-IN" dirty="0">
                  <a:solidFill>
                    <a:schemeClr val="bg1"/>
                  </a:solidFill>
                </a:rPr>
                <a:t> = g.product_code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join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dim_customer c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dirty="0"/>
                <a:t>      </a:t>
              </a:r>
              <a:r>
                <a:rPr lang="en-IN" b="1" dirty="0">
                  <a:solidFill>
                    <a:schemeClr val="tx1"/>
                  </a:solidFill>
                </a:rPr>
                <a:t>on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s.customer_code = c.customer_code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where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customer = "AtliQ Exclusive“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b="1" dirty="0">
                  <a:solidFill>
                    <a:schemeClr val="tx1"/>
                  </a:solidFill>
                </a:rPr>
                <a:t>group by</a:t>
              </a:r>
              <a:r>
                <a:rPr lang="en-IN" dirty="0">
                  <a:solidFill>
                    <a:srgbClr val="92D050"/>
                  </a:solidFill>
                </a:rPr>
                <a:t> </a:t>
              </a:r>
              <a:r>
                <a:rPr lang="en-IN" dirty="0">
                  <a:solidFill>
                    <a:schemeClr val="bg1"/>
                  </a:solidFill>
                </a:rPr>
                <a:t>month,year</a:t>
              </a:r>
              <a:br>
                <a:rPr lang="en-IN" dirty="0"/>
              </a:br>
              <a:r>
                <a:rPr lang="en-IN" b="1" dirty="0">
                  <a:solidFill>
                    <a:schemeClr val="tx1"/>
                  </a:solidFill>
                </a:rPr>
                <a:t>order</a:t>
              </a:r>
              <a:r>
                <a:rPr lang="en-IN" dirty="0">
                  <a:solidFill>
                    <a:srgbClr val="92D050"/>
                  </a:solidFill>
                </a:rPr>
                <a:t> </a:t>
              </a:r>
              <a:r>
                <a:rPr lang="en-IN" b="1" dirty="0">
                  <a:solidFill>
                    <a:schemeClr val="tx1"/>
                  </a:solidFill>
                </a:rPr>
                <a:t>by</a:t>
              </a:r>
              <a:r>
                <a:rPr lang="en-IN" dirty="0">
                  <a:solidFill>
                    <a:srgbClr val="92D050"/>
                  </a:solidFill>
                </a:rPr>
                <a:t> </a:t>
              </a:r>
              <a:r>
                <a:rPr lang="en-IN" dirty="0">
                  <a:solidFill>
                    <a:schemeClr val="bg1"/>
                  </a:solidFill>
                </a:rPr>
                <a:t>year</a:t>
              </a:r>
              <a:r>
                <a:rPr lang="en-IN" dirty="0"/>
                <a:t> </a:t>
              </a:r>
              <a:r>
                <a:rPr lang="en-IN" b="1" dirty="0" err="1">
                  <a:solidFill>
                    <a:schemeClr val="tx1"/>
                  </a:solidFill>
                </a:rPr>
                <a:t>asc</a:t>
              </a:r>
              <a:r>
                <a:rPr lang="en-IN" b="1" dirty="0">
                  <a:solidFill>
                    <a:schemeClr val="tx1"/>
                  </a:solidFill>
                </a:rPr>
                <a:t>;</a:t>
              </a:r>
              <a:endParaRPr lang="en-IN" b="1" dirty="0">
                <a:solidFill>
                  <a:srgbClr val="92D050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B90DB0-FB22-4F33-6EB1-031C52DCD6D2}"/>
                </a:ext>
              </a:extLst>
            </p:cNvPr>
            <p:cNvGrpSpPr/>
            <p:nvPr/>
          </p:nvGrpSpPr>
          <p:grpSpPr>
            <a:xfrm rot="3434940">
              <a:off x="975864" y="2789887"/>
              <a:ext cx="1136554" cy="777032"/>
              <a:chOff x="369174" y="2810160"/>
              <a:chExt cx="1471989" cy="96466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E9BAD9B-AA7C-6D6E-9AD8-66F0A50A7635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3B85A3B-2F4C-7D7F-6B9D-D8BA9706C045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5588CCF-744E-CD8F-21DF-53D9D2189E90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096C542-17E6-83BE-0860-008538187485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rgbClr val="0998A6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97DD88-C1E4-4714-BF0F-8F9ED723BD26}"/>
              </a:ext>
            </a:extLst>
          </p:cNvPr>
          <p:cNvSpPr/>
          <p:nvPr/>
        </p:nvSpPr>
        <p:spPr>
          <a:xfrm>
            <a:off x="339984" y="564620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616F58-7CAC-463F-B9FD-4D03D5F53629}"/>
              </a:ext>
            </a:extLst>
          </p:cNvPr>
          <p:cNvSpPr/>
          <p:nvPr/>
        </p:nvSpPr>
        <p:spPr>
          <a:xfrm>
            <a:off x="215587" y="2053032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25" y="155969"/>
            <a:ext cx="7948765" cy="40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46001E-A0A6-4807-9423-A47E74F3F7BD}"/>
              </a:ext>
            </a:extLst>
          </p:cNvPr>
          <p:cNvGrpSpPr/>
          <p:nvPr/>
        </p:nvGrpSpPr>
        <p:grpSpPr>
          <a:xfrm rot="3434940">
            <a:off x="1489352" y="439798"/>
            <a:ext cx="649594" cy="540121"/>
            <a:chOff x="369174" y="2810160"/>
            <a:chExt cx="1471989" cy="964666"/>
          </a:xfrm>
          <a:solidFill>
            <a:srgbClr val="FFFF00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718D8A3-FFE7-833C-F4F1-3B0F3FBFE2D6}"/>
                </a:ext>
              </a:extLst>
            </p:cNvPr>
            <p:cNvSpPr/>
            <p:nvPr/>
          </p:nvSpPr>
          <p:spPr>
            <a:xfrm flipV="1">
              <a:off x="369174" y="3060053"/>
              <a:ext cx="1280400" cy="688136"/>
            </a:xfrm>
            <a:custGeom>
              <a:avLst/>
              <a:gdLst>
                <a:gd name="connsiteX0" fmla="*/ 129032 w 1280400"/>
                <a:gd name="connsiteY0" fmla="*/ 439020 h 688136"/>
                <a:gd name="connsiteX1" fmla="*/ 101493 w 1280400"/>
                <a:gd name="connsiteY1" fmla="*/ 417779 h 688136"/>
                <a:gd name="connsiteX2" fmla="*/ 22648 w 1280400"/>
                <a:gd name="connsiteY2" fmla="*/ 248410 h 688136"/>
                <a:gd name="connsiteX3" fmla="*/ 6620 w 1280400"/>
                <a:gd name="connsiteY3" fmla="*/ 186833 h 688136"/>
                <a:gd name="connsiteX4" fmla="*/ -127 w 1280400"/>
                <a:gd name="connsiteY4" fmla="*/ 146341 h 688136"/>
                <a:gd name="connsiteX5" fmla="*/ 3895 w 1280400"/>
                <a:gd name="connsiteY5" fmla="*/ 116013 h 688136"/>
                <a:gd name="connsiteX6" fmla="*/ 149339 w 1280400"/>
                <a:gd name="connsiteY6" fmla="*/ 54424 h 688136"/>
                <a:gd name="connsiteX7" fmla="*/ 229135 w 1280400"/>
                <a:gd name="connsiteY7" fmla="*/ 33690 h 688136"/>
                <a:gd name="connsiteX8" fmla="*/ 322449 w 1280400"/>
                <a:gd name="connsiteY8" fmla="*/ 14111 h 688136"/>
                <a:gd name="connsiteX9" fmla="*/ 424318 w 1280400"/>
                <a:gd name="connsiteY9" fmla="*/ -291 h 688136"/>
                <a:gd name="connsiteX10" fmla="*/ 530279 w 1280400"/>
                <a:gd name="connsiteY10" fmla="*/ -2989 h 688136"/>
                <a:gd name="connsiteX11" fmla="*/ 637497 w 1280400"/>
                <a:gd name="connsiteY11" fmla="*/ 12063 h 688136"/>
                <a:gd name="connsiteX12" fmla="*/ 744742 w 1280400"/>
                <a:gd name="connsiteY12" fmla="*/ 46550 h 688136"/>
                <a:gd name="connsiteX13" fmla="*/ 851780 w 1280400"/>
                <a:gd name="connsiteY13" fmla="*/ 95192 h 688136"/>
                <a:gd name="connsiteX14" fmla="*/ 877461 w 1280400"/>
                <a:gd name="connsiteY14" fmla="*/ 107817 h 688136"/>
                <a:gd name="connsiteX15" fmla="*/ 910096 w 1280400"/>
                <a:gd name="connsiteY15" fmla="*/ 125480 h 688136"/>
                <a:gd name="connsiteX16" fmla="*/ 984528 w 1280400"/>
                <a:gd name="connsiteY16" fmla="*/ 178729 h 688136"/>
                <a:gd name="connsiteX17" fmla="*/ 1092021 w 1280400"/>
                <a:gd name="connsiteY17" fmla="*/ 278100 h 688136"/>
                <a:gd name="connsiteX18" fmla="*/ 1194061 w 1280400"/>
                <a:gd name="connsiteY18" fmla="*/ 433182 h 688136"/>
                <a:gd name="connsiteX19" fmla="*/ 1273618 w 1280400"/>
                <a:gd name="connsiteY19" fmla="*/ 643244 h 688136"/>
                <a:gd name="connsiteX20" fmla="*/ 1277443 w 1280400"/>
                <a:gd name="connsiteY20" fmla="*/ 676517 h 688136"/>
                <a:gd name="connsiteX21" fmla="*/ 1267533 w 1280400"/>
                <a:gd name="connsiteY21" fmla="*/ 683661 h 688136"/>
                <a:gd name="connsiteX22" fmla="*/ 1252561 w 1280400"/>
                <a:gd name="connsiteY22" fmla="*/ 679473 h 688136"/>
                <a:gd name="connsiteX23" fmla="*/ 1241644 w 1280400"/>
                <a:gd name="connsiteY23" fmla="*/ 651911 h 688136"/>
                <a:gd name="connsiteX24" fmla="*/ 1228818 w 1280400"/>
                <a:gd name="connsiteY24" fmla="*/ 618396 h 688136"/>
                <a:gd name="connsiteX25" fmla="*/ 1187009 w 1280400"/>
                <a:gd name="connsiteY25" fmla="*/ 535952 h 688136"/>
                <a:gd name="connsiteX26" fmla="*/ 1115988 w 1280400"/>
                <a:gd name="connsiteY26" fmla="*/ 434626 h 688136"/>
                <a:gd name="connsiteX27" fmla="*/ 998223 w 1280400"/>
                <a:gd name="connsiteY27" fmla="*/ 336974 h 688136"/>
                <a:gd name="connsiteX28" fmla="*/ 827779 w 1280400"/>
                <a:gd name="connsiteY28" fmla="*/ 260138 h 688136"/>
                <a:gd name="connsiteX29" fmla="*/ 805468 w 1280400"/>
                <a:gd name="connsiteY29" fmla="*/ 251786 h 688136"/>
                <a:gd name="connsiteX30" fmla="*/ 698050 w 1280400"/>
                <a:gd name="connsiteY30" fmla="*/ 229901 h 688136"/>
                <a:gd name="connsiteX31" fmla="*/ 577030 w 1280400"/>
                <a:gd name="connsiteY31" fmla="*/ 222591 h 688136"/>
                <a:gd name="connsiteX32" fmla="*/ 441263 w 1280400"/>
                <a:gd name="connsiteY32" fmla="*/ 243843 h 688136"/>
                <a:gd name="connsiteX33" fmla="*/ 296791 w 1280400"/>
                <a:gd name="connsiteY33" fmla="*/ 312581 h 688136"/>
                <a:gd name="connsiteX34" fmla="*/ 148302 w 1280400"/>
                <a:gd name="connsiteY34" fmla="*/ 429581 h 688136"/>
                <a:gd name="connsiteX35" fmla="*/ 129032 w 1280400"/>
                <a:gd name="connsiteY35" fmla="*/ 439020 h 68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0400" h="688136">
                  <a:moveTo>
                    <a:pt x="129032" y="439020"/>
                  </a:moveTo>
                  <a:cubicBezTo>
                    <a:pt x="118204" y="439463"/>
                    <a:pt x="109819" y="430271"/>
                    <a:pt x="101493" y="417779"/>
                  </a:cubicBezTo>
                  <a:cubicBezTo>
                    <a:pt x="65008" y="363087"/>
                    <a:pt x="39912" y="312173"/>
                    <a:pt x="22648" y="248410"/>
                  </a:cubicBezTo>
                  <a:cubicBezTo>
                    <a:pt x="16809" y="226847"/>
                    <a:pt x="11084" y="208695"/>
                    <a:pt x="6620" y="186833"/>
                  </a:cubicBezTo>
                  <a:cubicBezTo>
                    <a:pt x="3807" y="173058"/>
                    <a:pt x="1502" y="157695"/>
                    <a:pt x="-127" y="146341"/>
                  </a:cubicBezTo>
                  <a:cubicBezTo>
                    <a:pt x="-1347" y="137829"/>
                    <a:pt x="-2075" y="123427"/>
                    <a:pt x="3895" y="116013"/>
                  </a:cubicBezTo>
                  <a:cubicBezTo>
                    <a:pt x="12421" y="105424"/>
                    <a:pt x="128050" y="60596"/>
                    <a:pt x="149339" y="54424"/>
                  </a:cubicBezTo>
                  <a:cubicBezTo>
                    <a:pt x="175741" y="46786"/>
                    <a:pt x="202385" y="39993"/>
                    <a:pt x="229135" y="33690"/>
                  </a:cubicBezTo>
                  <a:cubicBezTo>
                    <a:pt x="260073" y="26396"/>
                    <a:pt x="291176" y="19799"/>
                    <a:pt x="322449" y="14111"/>
                  </a:cubicBezTo>
                  <a:cubicBezTo>
                    <a:pt x="356195" y="7962"/>
                    <a:pt x="390156" y="2884"/>
                    <a:pt x="424318" y="-291"/>
                  </a:cubicBezTo>
                  <a:cubicBezTo>
                    <a:pt x="459524" y="-3558"/>
                    <a:pt x="494949" y="-4783"/>
                    <a:pt x="530279" y="-2989"/>
                  </a:cubicBezTo>
                  <a:cubicBezTo>
                    <a:pt x="566381" y="-1171"/>
                    <a:pt x="602285" y="3850"/>
                    <a:pt x="637497" y="12063"/>
                  </a:cubicBezTo>
                  <a:cubicBezTo>
                    <a:pt x="674118" y="20610"/>
                    <a:pt x="709864" y="32545"/>
                    <a:pt x="744742" y="46550"/>
                  </a:cubicBezTo>
                  <a:cubicBezTo>
                    <a:pt x="781127" y="61159"/>
                    <a:pt x="816575" y="77971"/>
                    <a:pt x="851780" y="95192"/>
                  </a:cubicBezTo>
                  <a:cubicBezTo>
                    <a:pt x="860109" y="99270"/>
                    <a:pt x="869731" y="102698"/>
                    <a:pt x="877461" y="107817"/>
                  </a:cubicBezTo>
                  <a:cubicBezTo>
                    <a:pt x="887556" y="114506"/>
                    <a:pt x="899715" y="118900"/>
                    <a:pt x="910096" y="125480"/>
                  </a:cubicBezTo>
                  <a:cubicBezTo>
                    <a:pt x="935841" y="141803"/>
                    <a:pt x="960521" y="159956"/>
                    <a:pt x="984528" y="178729"/>
                  </a:cubicBezTo>
                  <a:cubicBezTo>
                    <a:pt x="1023018" y="208810"/>
                    <a:pt x="1059576" y="241525"/>
                    <a:pt x="1092021" y="278100"/>
                  </a:cubicBezTo>
                  <a:cubicBezTo>
                    <a:pt x="1133329" y="324671"/>
                    <a:pt x="1166953" y="377224"/>
                    <a:pt x="1194061" y="433182"/>
                  </a:cubicBezTo>
                  <a:cubicBezTo>
                    <a:pt x="1226765" y="500666"/>
                    <a:pt x="1250617" y="571998"/>
                    <a:pt x="1273618" y="643244"/>
                  </a:cubicBezTo>
                  <a:cubicBezTo>
                    <a:pt x="1276695" y="652757"/>
                    <a:pt x="1282504" y="668505"/>
                    <a:pt x="1277443" y="676517"/>
                  </a:cubicBezTo>
                  <a:cubicBezTo>
                    <a:pt x="1275085" y="680256"/>
                    <a:pt x="1271657" y="682453"/>
                    <a:pt x="1267533" y="683661"/>
                  </a:cubicBezTo>
                  <a:cubicBezTo>
                    <a:pt x="1263437" y="684845"/>
                    <a:pt x="1257622" y="684955"/>
                    <a:pt x="1252561" y="679473"/>
                  </a:cubicBezTo>
                  <a:cubicBezTo>
                    <a:pt x="1249748" y="676425"/>
                    <a:pt x="1243209" y="656467"/>
                    <a:pt x="1241644" y="651911"/>
                  </a:cubicBezTo>
                  <a:cubicBezTo>
                    <a:pt x="1237750" y="640598"/>
                    <a:pt x="1233483" y="629417"/>
                    <a:pt x="1228818" y="618396"/>
                  </a:cubicBezTo>
                  <a:cubicBezTo>
                    <a:pt x="1216809" y="590012"/>
                    <a:pt x="1202487" y="562588"/>
                    <a:pt x="1187009" y="535952"/>
                  </a:cubicBezTo>
                  <a:cubicBezTo>
                    <a:pt x="1166269" y="500269"/>
                    <a:pt x="1143096" y="465811"/>
                    <a:pt x="1115988" y="434626"/>
                  </a:cubicBezTo>
                  <a:cubicBezTo>
                    <a:pt x="1082266" y="395825"/>
                    <a:pt x="1042378" y="363242"/>
                    <a:pt x="998223" y="336974"/>
                  </a:cubicBezTo>
                  <a:cubicBezTo>
                    <a:pt x="944520" y="305029"/>
                    <a:pt x="886100" y="282086"/>
                    <a:pt x="827779" y="260138"/>
                  </a:cubicBezTo>
                  <a:cubicBezTo>
                    <a:pt x="820440" y="257377"/>
                    <a:pt x="813020" y="253909"/>
                    <a:pt x="805468" y="251786"/>
                  </a:cubicBezTo>
                  <a:cubicBezTo>
                    <a:pt x="770538" y="241980"/>
                    <a:pt x="733918" y="235204"/>
                    <a:pt x="698050" y="229901"/>
                  </a:cubicBezTo>
                  <a:cubicBezTo>
                    <a:pt x="658019" y="223989"/>
                    <a:pt x="617487" y="221291"/>
                    <a:pt x="577030" y="222591"/>
                  </a:cubicBezTo>
                  <a:cubicBezTo>
                    <a:pt x="531119" y="224063"/>
                    <a:pt x="485330" y="230741"/>
                    <a:pt x="441263" y="243843"/>
                  </a:cubicBezTo>
                  <a:cubicBezTo>
                    <a:pt x="389826" y="259148"/>
                    <a:pt x="341608" y="283242"/>
                    <a:pt x="296791" y="312581"/>
                  </a:cubicBezTo>
                  <a:cubicBezTo>
                    <a:pt x="243979" y="347143"/>
                    <a:pt x="195818" y="388210"/>
                    <a:pt x="148302" y="429581"/>
                  </a:cubicBezTo>
                  <a:cubicBezTo>
                    <a:pt x="140993" y="435943"/>
                    <a:pt x="134675" y="438796"/>
                    <a:pt x="129032" y="43902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B50165C-6026-BC4E-84CA-C9777D1789E6}"/>
                </a:ext>
              </a:extLst>
            </p:cNvPr>
            <p:cNvSpPr/>
            <p:nvPr/>
          </p:nvSpPr>
          <p:spPr>
            <a:xfrm flipV="1">
              <a:off x="1492787" y="2810160"/>
              <a:ext cx="328239" cy="283843"/>
            </a:xfrm>
            <a:custGeom>
              <a:avLst/>
              <a:gdLst>
                <a:gd name="connsiteX0" fmla="*/ 309615 w 328239"/>
                <a:gd name="connsiteY0" fmla="*/ 119718 h 283843"/>
                <a:gd name="connsiteX1" fmla="*/ 237633 w 328239"/>
                <a:gd name="connsiteY1" fmla="*/ 276054 h 283843"/>
                <a:gd name="connsiteX2" fmla="*/ 128536 w 328239"/>
                <a:gd name="connsiteY2" fmla="*/ 231070 h 283843"/>
                <a:gd name="connsiteX3" fmla="*/ -1940 w 328239"/>
                <a:gd name="connsiteY3" fmla="*/ 114093 h 283843"/>
                <a:gd name="connsiteX4" fmla="*/ 140505 w 328239"/>
                <a:gd name="connsiteY4" fmla="*/ 76236 h 283843"/>
                <a:gd name="connsiteX5" fmla="*/ 317489 w 328239"/>
                <a:gd name="connsiteY5" fmla="*/ -2878 h 283843"/>
                <a:gd name="connsiteX6" fmla="*/ 309615 w 328239"/>
                <a:gd name="connsiteY6" fmla="*/ 119718 h 28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39" h="283843">
                  <a:moveTo>
                    <a:pt x="309615" y="119718"/>
                  </a:moveTo>
                  <a:cubicBezTo>
                    <a:pt x="263504" y="273811"/>
                    <a:pt x="238617" y="275617"/>
                    <a:pt x="237633" y="276054"/>
                  </a:cubicBezTo>
                  <a:cubicBezTo>
                    <a:pt x="207264" y="289553"/>
                    <a:pt x="162275" y="255814"/>
                    <a:pt x="128536" y="231070"/>
                  </a:cubicBezTo>
                  <a:cubicBezTo>
                    <a:pt x="107715" y="215800"/>
                    <a:pt x="-1940" y="136703"/>
                    <a:pt x="-1940" y="114093"/>
                  </a:cubicBezTo>
                  <a:cubicBezTo>
                    <a:pt x="-1940" y="83725"/>
                    <a:pt x="20221" y="96430"/>
                    <a:pt x="140505" y="76236"/>
                  </a:cubicBezTo>
                  <a:cubicBezTo>
                    <a:pt x="243258" y="58981"/>
                    <a:pt x="299596" y="-17418"/>
                    <a:pt x="317489" y="-2878"/>
                  </a:cubicBezTo>
                  <a:cubicBezTo>
                    <a:pt x="338569" y="14239"/>
                    <a:pt x="316028" y="98305"/>
                    <a:pt x="309615" y="119718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2E607-EC46-EDEE-5935-BB16684A18A4}"/>
                </a:ext>
              </a:extLst>
            </p:cNvPr>
            <p:cNvSpPr/>
            <p:nvPr/>
          </p:nvSpPr>
          <p:spPr>
            <a:xfrm flipV="1">
              <a:off x="374592" y="3083173"/>
              <a:ext cx="1276910" cy="691653"/>
            </a:xfrm>
            <a:custGeom>
              <a:avLst/>
              <a:gdLst>
                <a:gd name="connsiteX0" fmla="*/ 1272444 w 1276910"/>
                <a:gd name="connsiteY0" fmla="*/ 687880 h 691653"/>
                <a:gd name="connsiteX1" fmla="*/ 1275861 w 1276910"/>
                <a:gd name="connsiteY1" fmla="*/ 670683 h 691653"/>
                <a:gd name="connsiteX2" fmla="*/ 1273278 w 1276910"/>
                <a:gd name="connsiteY2" fmla="*/ 622294 h 691653"/>
                <a:gd name="connsiteX3" fmla="*/ 1223693 w 1276910"/>
                <a:gd name="connsiteY3" fmla="*/ 450297 h 691653"/>
                <a:gd name="connsiteX4" fmla="*/ 1067605 w 1276910"/>
                <a:gd name="connsiteY4" fmla="*/ 234460 h 691653"/>
                <a:gd name="connsiteX5" fmla="*/ 948816 w 1276910"/>
                <a:gd name="connsiteY5" fmla="*/ 132294 h 691653"/>
                <a:gd name="connsiteX6" fmla="*/ 913812 w 1276910"/>
                <a:gd name="connsiteY6" fmla="*/ 108172 h 691653"/>
                <a:gd name="connsiteX7" fmla="*/ 895544 w 1276910"/>
                <a:gd name="connsiteY7" fmla="*/ 96933 h 691653"/>
                <a:gd name="connsiteX8" fmla="*/ 876702 w 1276910"/>
                <a:gd name="connsiteY8" fmla="*/ 86448 h 691653"/>
                <a:gd name="connsiteX9" fmla="*/ 797134 w 1276910"/>
                <a:gd name="connsiteY9" fmla="*/ 50770 h 691653"/>
                <a:gd name="connsiteX10" fmla="*/ 632631 w 1276910"/>
                <a:gd name="connsiteY10" fmla="*/ 8363 h 691653"/>
                <a:gd name="connsiteX11" fmla="*/ 475891 w 1276910"/>
                <a:gd name="connsiteY11" fmla="*/ -3767 h 691653"/>
                <a:gd name="connsiteX12" fmla="*/ 213131 w 1276910"/>
                <a:gd name="connsiteY12" fmla="*/ 30047 h 691653"/>
                <a:gd name="connsiteX13" fmla="*/ 116753 w 1276910"/>
                <a:gd name="connsiteY13" fmla="*/ 63769 h 691653"/>
                <a:gd name="connsiteX14" fmla="*/ 48492 w 1276910"/>
                <a:gd name="connsiteY14" fmla="*/ 99768 h 691653"/>
                <a:gd name="connsiteX15" fmla="*/ -772 w 1276910"/>
                <a:gd name="connsiteY15" fmla="*/ 143504 h 691653"/>
                <a:gd name="connsiteX16" fmla="*/ 58991 w 1276910"/>
                <a:gd name="connsiteY16" fmla="*/ 119485 h 691653"/>
                <a:gd name="connsiteX17" fmla="*/ 128101 w 1276910"/>
                <a:gd name="connsiteY17" fmla="*/ 93769 h 691653"/>
                <a:gd name="connsiteX18" fmla="*/ 222556 w 1276910"/>
                <a:gd name="connsiteY18" fmla="*/ 69515 h 691653"/>
                <a:gd name="connsiteX19" fmla="*/ 475051 w 1276910"/>
                <a:gd name="connsiteY19" fmla="*/ 49108 h 691653"/>
                <a:gd name="connsiteX20" fmla="*/ 623526 w 1276910"/>
                <a:gd name="connsiteY20" fmla="*/ 63838 h 691653"/>
                <a:gd name="connsiteX21" fmla="*/ 777003 w 1276910"/>
                <a:gd name="connsiteY21" fmla="*/ 104513 h 691653"/>
                <a:gd name="connsiteX22" fmla="*/ 849968 w 1276910"/>
                <a:gd name="connsiteY22" fmla="*/ 136890 h 691653"/>
                <a:gd name="connsiteX23" fmla="*/ 867091 w 1276910"/>
                <a:gd name="connsiteY23" fmla="*/ 146242 h 691653"/>
                <a:gd name="connsiteX24" fmla="*/ 883615 w 1276910"/>
                <a:gd name="connsiteY24" fmla="*/ 156192 h 691653"/>
                <a:gd name="connsiteX25" fmla="*/ 915163 w 1276910"/>
                <a:gd name="connsiteY25" fmla="*/ 177329 h 691653"/>
                <a:gd name="connsiteX26" fmla="*/ 1031019 w 1276910"/>
                <a:gd name="connsiteY26" fmla="*/ 272640 h 691653"/>
                <a:gd name="connsiteX27" fmla="*/ 1122671 w 1276910"/>
                <a:gd name="connsiteY27" fmla="*/ 371240 h 691653"/>
                <a:gd name="connsiteX28" fmla="*/ 1132288 w 1276910"/>
                <a:gd name="connsiteY28" fmla="*/ 383589 h 691653"/>
                <a:gd name="connsiteX29" fmla="*/ 1141462 w 1276910"/>
                <a:gd name="connsiteY29" fmla="*/ 395915 h 691653"/>
                <a:gd name="connsiteX30" fmla="*/ 1158579 w 1276910"/>
                <a:gd name="connsiteY30" fmla="*/ 420406 h 691653"/>
                <a:gd name="connsiteX31" fmla="*/ 1173769 w 1276910"/>
                <a:gd name="connsiteY31" fmla="*/ 444752 h 691653"/>
                <a:gd name="connsiteX32" fmla="*/ 1180999 w 1276910"/>
                <a:gd name="connsiteY32" fmla="*/ 456629 h 691653"/>
                <a:gd name="connsiteX33" fmla="*/ 1187469 w 1276910"/>
                <a:gd name="connsiteY33" fmla="*/ 468576 h 691653"/>
                <a:gd name="connsiteX34" fmla="*/ 1251382 w 1276910"/>
                <a:gd name="connsiteY34" fmla="*/ 626700 h 691653"/>
                <a:gd name="connsiteX35" fmla="*/ 1264398 w 1276910"/>
                <a:gd name="connsiteY35" fmla="*/ 672201 h 691653"/>
                <a:gd name="connsiteX36" fmla="*/ 1272444 w 1276910"/>
                <a:gd name="connsiteY36" fmla="*/ 687880 h 6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76910" h="691653">
                  <a:moveTo>
                    <a:pt x="1272444" y="687880"/>
                  </a:moveTo>
                  <a:cubicBezTo>
                    <a:pt x="1274411" y="687667"/>
                    <a:pt x="1275539" y="681795"/>
                    <a:pt x="1275861" y="670683"/>
                  </a:cubicBezTo>
                  <a:cubicBezTo>
                    <a:pt x="1275987" y="659605"/>
                    <a:pt x="1276332" y="643133"/>
                    <a:pt x="1273278" y="622294"/>
                  </a:cubicBezTo>
                  <a:cubicBezTo>
                    <a:pt x="1268642" y="580543"/>
                    <a:pt x="1255810" y="519696"/>
                    <a:pt x="1223693" y="450297"/>
                  </a:cubicBezTo>
                  <a:cubicBezTo>
                    <a:pt x="1192508" y="380587"/>
                    <a:pt x="1139029" y="304912"/>
                    <a:pt x="1067605" y="234460"/>
                  </a:cubicBezTo>
                  <a:cubicBezTo>
                    <a:pt x="1031864" y="199168"/>
                    <a:pt x="992005" y="165165"/>
                    <a:pt x="948816" y="132294"/>
                  </a:cubicBezTo>
                  <a:cubicBezTo>
                    <a:pt x="937370" y="124138"/>
                    <a:pt x="926034" y="115499"/>
                    <a:pt x="913812" y="108172"/>
                  </a:cubicBezTo>
                  <a:cubicBezTo>
                    <a:pt x="907744" y="104456"/>
                    <a:pt x="901837" y="100332"/>
                    <a:pt x="895544" y="96933"/>
                  </a:cubicBezTo>
                  <a:cubicBezTo>
                    <a:pt x="889287" y="93447"/>
                    <a:pt x="883006" y="89950"/>
                    <a:pt x="876702" y="86448"/>
                  </a:cubicBezTo>
                  <a:cubicBezTo>
                    <a:pt x="851199" y="73092"/>
                    <a:pt x="824707" y="60778"/>
                    <a:pt x="797134" y="50770"/>
                  </a:cubicBezTo>
                  <a:cubicBezTo>
                    <a:pt x="742251" y="30001"/>
                    <a:pt x="686633" y="16956"/>
                    <a:pt x="632631" y="8363"/>
                  </a:cubicBezTo>
                  <a:cubicBezTo>
                    <a:pt x="578583" y="-241"/>
                    <a:pt x="525933" y="-3761"/>
                    <a:pt x="475891" y="-3767"/>
                  </a:cubicBezTo>
                  <a:cubicBezTo>
                    <a:pt x="375748" y="-3830"/>
                    <a:pt x="286055" y="9991"/>
                    <a:pt x="213131" y="30047"/>
                  </a:cubicBezTo>
                  <a:cubicBezTo>
                    <a:pt x="176650" y="40066"/>
                    <a:pt x="144280" y="51535"/>
                    <a:pt x="116753" y="63769"/>
                  </a:cubicBezTo>
                  <a:cubicBezTo>
                    <a:pt x="89198" y="75899"/>
                    <a:pt x="66250" y="88133"/>
                    <a:pt x="48492" y="99768"/>
                  </a:cubicBezTo>
                  <a:cubicBezTo>
                    <a:pt x="12778" y="122838"/>
                    <a:pt x="-2949" y="140732"/>
                    <a:pt x="-772" y="143504"/>
                  </a:cubicBezTo>
                  <a:cubicBezTo>
                    <a:pt x="1834" y="147012"/>
                    <a:pt x="21738" y="135555"/>
                    <a:pt x="58991" y="119485"/>
                  </a:cubicBezTo>
                  <a:cubicBezTo>
                    <a:pt x="77538" y="111306"/>
                    <a:pt x="100772" y="102558"/>
                    <a:pt x="128101" y="93769"/>
                  </a:cubicBezTo>
                  <a:cubicBezTo>
                    <a:pt x="155399" y="84889"/>
                    <a:pt x="187109" y="76618"/>
                    <a:pt x="222556" y="69515"/>
                  </a:cubicBezTo>
                  <a:cubicBezTo>
                    <a:pt x="293386" y="55291"/>
                    <a:pt x="379636" y="46198"/>
                    <a:pt x="475051" y="49108"/>
                  </a:cubicBezTo>
                  <a:cubicBezTo>
                    <a:pt x="522720" y="50523"/>
                    <a:pt x="572653" y="54980"/>
                    <a:pt x="623526" y="63838"/>
                  </a:cubicBezTo>
                  <a:cubicBezTo>
                    <a:pt x="674353" y="72672"/>
                    <a:pt x="726371" y="85320"/>
                    <a:pt x="777003" y="104513"/>
                  </a:cubicBezTo>
                  <a:cubicBezTo>
                    <a:pt x="802500" y="113745"/>
                    <a:pt x="826714" y="124955"/>
                    <a:pt x="849968" y="136890"/>
                  </a:cubicBezTo>
                  <a:cubicBezTo>
                    <a:pt x="855697" y="140018"/>
                    <a:pt x="861403" y="143136"/>
                    <a:pt x="867091" y="146242"/>
                  </a:cubicBezTo>
                  <a:cubicBezTo>
                    <a:pt x="872837" y="149256"/>
                    <a:pt x="878105" y="152925"/>
                    <a:pt x="883615" y="156192"/>
                  </a:cubicBezTo>
                  <a:cubicBezTo>
                    <a:pt x="894722" y="162645"/>
                    <a:pt x="904816" y="170238"/>
                    <a:pt x="915163" y="177329"/>
                  </a:cubicBezTo>
                  <a:cubicBezTo>
                    <a:pt x="957104" y="208302"/>
                    <a:pt x="996193" y="240218"/>
                    <a:pt x="1031019" y="272640"/>
                  </a:cubicBezTo>
                  <a:cubicBezTo>
                    <a:pt x="1065897" y="305073"/>
                    <a:pt x="1096553" y="338232"/>
                    <a:pt x="1122671" y="371240"/>
                  </a:cubicBezTo>
                  <a:cubicBezTo>
                    <a:pt x="1125904" y="375393"/>
                    <a:pt x="1129107" y="379511"/>
                    <a:pt x="1132288" y="383589"/>
                  </a:cubicBezTo>
                  <a:cubicBezTo>
                    <a:pt x="1135503" y="387650"/>
                    <a:pt x="1138667" y="391687"/>
                    <a:pt x="1141462" y="395915"/>
                  </a:cubicBezTo>
                  <a:cubicBezTo>
                    <a:pt x="1147283" y="404232"/>
                    <a:pt x="1152988" y="412405"/>
                    <a:pt x="1158579" y="420406"/>
                  </a:cubicBezTo>
                  <a:cubicBezTo>
                    <a:pt x="1163882" y="428602"/>
                    <a:pt x="1168777" y="436815"/>
                    <a:pt x="1173769" y="444752"/>
                  </a:cubicBezTo>
                  <a:cubicBezTo>
                    <a:pt x="1176185" y="448761"/>
                    <a:pt x="1178819" y="452603"/>
                    <a:pt x="1180999" y="456629"/>
                  </a:cubicBezTo>
                  <a:cubicBezTo>
                    <a:pt x="1183179" y="460662"/>
                    <a:pt x="1185336" y="464642"/>
                    <a:pt x="1187469" y="468576"/>
                  </a:cubicBezTo>
                  <a:cubicBezTo>
                    <a:pt x="1222117" y="531407"/>
                    <a:pt x="1240281" y="587537"/>
                    <a:pt x="1251382" y="626700"/>
                  </a:cubicBezTo>
                  <a:cubicBezTo>
                    <a:pt x="1257668" y="646186"/>
                    <a:pt x="1260843" y="661791"/>
                    <a:pt x="1264398" y="672201"/>
                  </a:cubicBezTo>
                  <a:cubicBezTo>
                    <a:pt x="1267757" y="682646"/>
                    <a:pt x="1270477" y="688093"/>
                    <a:pt x="1272444" y="687880"/>
                  </a:cubicBezTo>
                </a:path>
              </a:pathLst>
            </a:custGeom>
            <a:solidFill>
              <a:schemeClr val="bg1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676C520-4221-9948-DBB3-DD4BCF5B23B9}"/>
                </a:ext>
              </a:extLst>
            </p:cNvPr>
            <p:cNvSpPr/>
            <p:nvPr/>
          </p:nvSpPr>
          <p:spPr>
            <a:xfrm flipV="1">
              <a:off x="1719738" y="2812488"/>
              <a:ext cx="121425" cy="284340"/>
            </a:xfrm>
            <a:custGeom>
              <a:avLst/>
              <a:gdLst>
                <a:gd name="connsiteX0" fmla="*/ -1876 w 121425"/>
                <a:gd name="connsiteY0" fmla="*/ 278884 h 284340"/>
                <a:gd name="connsiteX1" fmla="*/ 11612 w 121425"/>
                <a:gd name="connsiteY1" fmla="*/ 275232 h 284340"/>
                <a:gd name="connsiteX2" fmla="*/ 38898 w 121425"/>
                <a:gd name="connsiteY2" fmla="*/ 252484 h 284340"/>
                <a:gd name="connsiteX3" fmla="*/ 101153 w 121425"/>
                <a:gd name="connsiteY3" fmla="*/ 154856 h 284340"/>
                <a:gd name="connsiteX4" fmla="*/ 117943 w 121425"/>
                <a:gd name="connsiteY4" fmla="*/ 92220 h 284340"/>
                <a:gd name="connsiteX5" fmla="*/ 116177 w 121425"/>
                <a:gd name="connsiteY5" fmla="*/ 38506 h 284340"/>
                <a:gd name="connsiteX6" fmla="*/ 102948 w 121425"/>
                <a:gd name="connsiteY6" fmla="*/ 4761 h 284340"/>
                <a:gd name="connsiteX7" fmla="*/ 92607 w 121425"/>
                <a:gd name="connsiteY7" fmla="*/ -4551 h 284340"/>
                <a:gd name="connsiteX8" fmla="*/ 96046 w 121425"/>
                <a:gd name="connsiteY8" fmla="*/ 41054 h 284340"/>
                <a:gd name="connsiteX9" fmla="*/ 91836 w 121425"/>
                <a:gd name="connsiteY9" fmla="*/ 88062 h 284340"/>
                <a:gd name="connsiteX10" fmla="*/ 74541 w 121425"/>
                <a:gd name="connsiteY10" fmla="*/ 144117 h 284340"/>
                <a:gd name="connsiteX11" fmla="*/ 23127 w 121425"/>
                <a:gd name="connsiteY11" fmla="*/ 239721 h 284340"/>
                <a:gd name="connsiteX12" fmla="*/ 4140 w 121425"/>
                <a:gd name="connsiteY12" fmla="*/ 266933 h 284340"/>
                <a:gd name="connsiteX13" fmla="*/ -1876 w 121425"/>
                <a:gd name="connsiteY13" fmla="*/ 278884 h 28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425" h="284340">
                  <a:moveTo>
                    <a:pt x="-1876" y="278884"/>
                  </a:moveTo>
                  <a:cubicBezTo>
                    <a:pt x="-869" y="280507"/>
                    <a:pt x="4198" y="279609"/>
                    <a:pt x="11612" y="275232"/>
                  </a:cubicBezTo>
                  <a:cubicBezTo>
                    <a:pt x="19008" y="270896"/>
                    <a:pt x="28539" y="263206"/>
                    <a:pt x="38898" y="252484"/>
                  </a:cubicBezTo>
                  <a:cubicBezTo>
                    <a:pt x="59500" y="231036"/>
                    <a:pt x="83910" y="197389"/>
                    <a:pt x="101153" y="154856"/>
                  </a:cubicBezTo>
                  <a:cubicBezTo>
                    <a:pt x="109833" y="133701"/>
                    <a:pt x="115366" y="112213"/>
                    <a:pt x="117943" y="92220"/>
                  </a:cubicBezTo>
                  <a:cubicBezTo>
                    <a:pt x="120341" y="72165"/>
                    <a:pt x="119438" y="53592"/>
                    <a:pt x="116177" y="38506"/>
                  </a:cubicBezTo>
                  <a:cubicBezTo>
                    <a:pt x="112933" y="23385"/>
                    <a:pt x="107618" y="11922"/>
                    <a:pt x="102948" y="4761"/>
                  </a:cubicBezTo>
                  <a:cubicBezTo>
                    <a:pt x="98071" y="-2342"/>
                    <a:pt x="94298" y="-5448"/>
                    <a:pt x="92607" y="-4551"/>
                  </a:cubicBezTo>
                  <a:cubicBezTo>
                    <a:pt x="88707" y="-2521"/>
                    <a:pt x="95247" y="14119"/>
                    <a:pt x="96046" y="41054"/>
                  </a:cubicBezTo>
                  <a:cubicBezTo>
                    <a:pt x="96472" y="54507"/>
                    <a:pt x="95287" y="70514"/>
                    <a:pt x="91836" y="88062"/>
                  </a:cubicBezTo>
                  <a:cubicBezTo>
                    <a:pt x="88178" y="105581"/>
                    <a:pt x="82535" y="124665"/>
                    <a:pt x="74541" y="144117"/>
                  </a:cubicBezTo>
                  <a:cubicBezTo>
                    <a:pt x="58741" y="183171"/>
                    <a:pt x="38558" y="216450"/>
                    <a:pt x="23127" y="239721"/>
                  </a:cubicBezTo>
                  <a:cubicBezTo>
                    <a:pt x="15362" y="251363"/>
                    <a:pt x="8713" y="260514"/>
                    <a:pt x="4140" y="266933"/>
                  </a:cubicBezTo>
                  <a:cubicBezTo>
                    <a:pt x="-403" y="273351"/>
                    <a:pt x="-2969" y="277153"/>
                    <a:pt x="-1876" y="278884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00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452831" y="4807414"/>
            <a:ext cx="11715908" cy="2031325"/>
            <a:chOff x="452831" y="4807414"/>
            <a:chExt cx="11715908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2. November generated the highest sales for 2020, with around 15.23 million.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3. Sales figures in 2021 show significant growth compared to 2020.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4. In 2021, the lowest sales were in August, accounting for 11.32 million, while the highest sales were in November, reaching 32.25 million.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1" y="5198269"/>
              <a:ext cx="2147002" cy="876868"/>
              <a:chOff x="452831" y="5198269"/>
              <a:chExt cx="2147002" cy="87686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1" y="5198269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bg1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9347" y="5571017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chemeClr val="bg1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736FA3-D7EE-4780-96B5-277683115FD0}"/>
              </a:ext>
            </a:extLst>
          </p:cNvPr>
          <p:cNvSpPr/>
          <p:nvPr/>
        </p:nvSpPr>
        <p:spPr>
          <a:xfrm>
            <a:off x="628313" y="145571"/>
            <a:ext cx="1203275" cy="432364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In which quarter of 2020, got the maximum total_sold_quantity? The final output contains these fields sorted by the total_sold_quantity, Quarter, total_sold_quantity.</a:t>
            </a:r>
            <a:endParaRPr lang="en-IN" sz="1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1266724" y="2298682"/>
            <a:ext cx="8313442" cy="4056031"/>
            <a:chOff x="1266724" y="2298682"/>
            <a:chExt cx="8313442" cy="4056031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2956430" y="2610849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b="1" dirty="0">
                  <a:solidFill>
                    <a:schemeClr val="tx1"/>
                  </a:solidFill>
                </a:rPr>
                <a:t>select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b="1" dirty="0">
                  <a:solidFill>
                    <a:schemeClr val="tx1"/>
                  </a:solidFill>
                </a:rPr>
                <a:t>case</a:t>
              </a:r>
              <a:r>
                <a:rPr lang="en-US" dirty="0">
                  <a:solidFill>
                    <a:srgbClr val="92D050"/>
                  </a:solidFill>
                </a:rPr>
                <a:t>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b="1" dirty="0">
                  <a:solidFill>
                    <a:schemeClr val="tx1"/>
                  </a:solidFill>
                </a:rPr>
                <a:t>when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month</a:t>
              </a:r>
              <a:r>
                <a:rPr lang="en-US" dirty="0">
                  <a:solidFill>
                    <a:schemeClr val="bg1"/>
                  </a:solidFill>
                </a:rPr>
                <a:t>(date)  in (9, 10, 11)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then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"Q1"</a:t>
              </a:r>
              <a:r>
                <a:rPr lang="en-US" dirty="0"/>
                <a:t>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b="1" dirty="0">
                  <a:solidFill>
                    <a:schemeClr val="tx1"/>
                  </a:solidFill>
                </a:rPr>
                <a:t>when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month</a:t>
              </a:r>
              <a:r>
                <a:rPr lang="en-US" dirty="0">
                  <a:solidFill>
                    <a:schemeClr val="bg1"/>
                  </a:solidFill>
                </a:rPr>
                <a:t>(date) in ( 12,1, 2)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then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"Q2"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b="1" dirty="0">
                  <a:solidFill>
                    <a:schemeClr val="tx1"/>
                  </a:solidFill>
                </a:rPr>
                <a:t>when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month</a:t>
              </a:r>
              <a:r>
                <a:rPr lang="en-US" dirty="0">
                  <a:solidFill>
                    <a:schemeClr val="bg1"/>
                  </a:solidFill>
                </a:rPr>
                <a:t>(date) in ( 3, 4, 5)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then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"Q3"</a:t>
              </a:r>
              <a:r>
                <a:rPr lang="en-US" dirty="0"/>
                <a:t> 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b="1" dirty="0">
                  <a:solidFill>
                    <a:schemeClr val="tx1"/>
                  </a:solidFill>
                </a:rPr>
                <a:t>when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month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(date) in (6,7,8)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then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"Q4"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b="1" dirty="0">
                  <a:solidFill>
                    <a:schemeClr val="tx1"/>
                  </a:solidFill>
                </a:rPr>
                <a:t>end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as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Quarter,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b="1" dirty="0">
                  <a:solidFill>
                    <a:schemeClr val="tx1"/>
                  </a:solidFill>
                </a:rPr>
                <a:t>sum</a:t>
              </a:r>
              <a:r>
                <a:rPr lang="en-US" dirty="0">
                  <a:solidFill>
                    <a:schemeClr val="bg1"/>
                  </a:solidFill>
                </a:rPr>
                <a:t>(sold_quantity)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as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total_sold_qty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from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fact_sales_monthly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where</a:t>
              </a:r>
              <a:r>
                <a:rPr lang="en-US" dirty="0"/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fiscal_year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=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/>
                  </a:solidFill>
                </a:rPr>
                <a:t>2020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group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by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Quarter</a:t>
              </a:r>
              <a:br>
                <a:rPr lang="en-US" dirty="0"/>
              </a:br>
              <a:r>
                <a:rPr lang="en-US" b="1" dirty="0">
                  <a:solidFill>
                    <a:schemeClr val="tx1"/>
                  </a:solidFill>
                </a:rPr>
                <a:t>order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by</a:t>
              </a:r>
              <a:r>
                <a:rPr lang="en-US" dirty="0">
                  <a:solidFill>
                    <a:srgbClr val="92D050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total_sold_qty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tx1"/>
                  </a:solidFill>
                </a:rPr>
                <a:t>desc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92164F1-29ED-C839-6EAE-68C95A5D2162}"/>
                </a:ext>
              </a:extLst>
            </p:cNvPr>
            <p:cNvGrpSpPr/>
            <p:nvPr/>
          </p:nvGrpSpPr>
          <p:grpSpPr>
            <a:xfrm rot="3434940">
              <a:off x="1086963" y="2478443"/>
              <a:ext cx="1136554" cy="777032"/>
              <a:chOff x="369174" y="2810160"/>
              <a:chExt cx="1471989" cy="964666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654A76E-D0D7-FDE6-0F78-78E02236A911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881EAFC-03CD-D948-E236-A0F6F0E90572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07C857B-8779-B48A-9521-B565BF4F818B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B4C53E6-A682-4CCB-183D-589CB865602E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rgbClr val="0998A6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F444CA-1C67-4600-A60E-E190E2F1A619}"/>
              </a:ext>
            </a:extLst>
          </p:cNvPr>
          <p:cNvSpPr/>
          <p:nvPr/>
        </p:nvSpPr>
        <p:spPr>
          <a:xfrm>
            <a:off x="499630" y="426896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88FF22-CCFC-46D4-B774-03882E6FA0FA}"/>
              </a:ext>
            </a:extLst>
          </p:cNvPr>
          <p:cNvSpPr/>
          <p:nvPr/>
        </p:nvSpPr>
        <p:spPr>
          <a:xfrm>
            <a:off x="326686" y="2007330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1634996" y="784862"/>
            <a:ext cx="9956949" cy="3206333"/>
            <a:chOff x="1745358" y="617980"/>
            <a:chExt cx="9956949" cy="32063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A4545-9996-C03E-C5D3-A5CFA717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160" y="750224"/>
              <a:ext cx="5469147" cy="3074089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3B631B8-E0C0-32A0-A500-43A4E5A7A3A5}"/>
                </a:ext>
              </a:extLst>
            </p:cNvPr>
            <p:cNvGrpSpPr/>
            <p:nvPr/>
          </p:nvGrpSpPr>
          <p:grpSpPr>
            <a:xfrm rot="3434940">
              <a:off x="1719549" y="825124"/>
              <a:ext cx="1089670" cy="675382"/>
              <a:chOff x="369174" y="2936356"/>
              <a:chExt cx="1411268" cy="838470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B2AFAA1-2C94-4BD8-AE58-134F19997651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DC1A9EFE-1406-C07D-EBC3-1129269A0421}"/>
                  </a:ext>
                </a:extLst>
              </p:cNvPr>
              <p:cNvSpPr/>
              <p:nvPr/>
            </p:nvSpPr>
            <p:spPr>
              <a:xfrm flipV="1">
                <a:off x="1452204" y="2936356"/>
                <a:ext cx="328238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7DFE6E8-A3A3-1DBA-3500-E2D4F07589C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1. Q1 (2020) saw the highest sales volume, reaching around 7 million units, indicating strong performance early in the year.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2. AtliQ experienced a significant decline in sales during Q3 (March, April, May), possibly due to the COVID-19 pandemic, reflecting challenging market conditions and shifting consumer behavior.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bg1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chemeClr val="bg1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F7B0E2E-03DC-48E8-8A6C-83E40B0B5415}"/>
              </a:ext>
            </a:extLst>
          </p:cNvPr>
          <p:cNvSpPr/>
          <p:nvPr/>
        </p:nvSpPr>
        <p:spPr>
          <a:xfrm>
            <a:off x="766259" y="476414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1266724" y="2298682"/>
            <a:ext cx="10941805" cy="4385582"/>
            <a:chOff x="1266724" y="2298682"/>
            <a:chExt cx="10941805" cy="438558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b="1" dirty="0">
                  <a:solidFill>
                    <a:schemeClr val="tx1"/>
                  </a:solidFill>
                </a:rPr>
                <a:t>with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cte1</a:t>
              </a:r>
              <a:r>
                <a:rPr lang="en-US" sz="1600" dirty="0"/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as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(</a:t>
              </a:r>
              <a:br>
                <a:rPr lang="en-US" sz="1600" dirty="0"/>
              </a:br>
              <a:r>
                <a:rPr lang="en-US" sz="1600" dirty="0"/>
                <a:t>     </a:t>
              </a:r>
              <a:r>
                <a:rPr lang="en-US" sz="1600" b="1" dirty="0">
                  <a:solidFill>
                    <a:schemeClr val="tx1"/>
                  </a:solidFill>
                </a:rPr>
                <a:t>select</a:t>
              </a:r>
              <a:br>
                <a:rPr lang="en-US" sz="1600" dirty="0">
                  <a:solidFill>
                    <a:srgbClr val="92D050"/>
                  </a:solidFill>
                </a:rPr>
              </a:br>
              <a:r>
                <a:rPr lang="en-US" sz="1600" dirty="0">
                  <a:solidFill>
                    <a:srgbClr val="92D050"/>
                  </a:solidFill>
                </a:rPr>
                <a:t>               </a:t>
              </a:r>
              <a:r>
                <a:rPr lang="en-US" sz="1600" dirty="0">
                  <a:solidFill>
                    <a:schemeClr val="bg1"/>
                  </a:solidFill>
                </a:rPr>
                <a:t>c.channel,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/>
                <a:t>               </a:t>
              </a:r>
              <a:r>
                <a:rPr lang="en-US" sz="1600" b="1" dirty="0">
                  <a:solidFill>
                    <a:schemeClr val="tx1"/>
                  </a:solidFill>
                </a:rPr>
                <a:t>round</a:t>
              </a:r>
              <a:r>
                <a:rPr lang="en-US" sz="1600" dirty="0">
                  <a:solidFill>
                    <a:srgbClr val="92D050"/>
                  </a:solidFill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sum</a:t>
              </a:r>
              <a:r>
                <a:rPr lang="en-US" sz="1600" dirty="0">
                  <a:solidFill>
                    <a:schemeClr val="bg1"/>
                  </a:solidFill>
                </a:rPr>
                <a:t>((s.sold_quantity*g.gross_price)/1000000),2)</a:t>
              </a:r>
              <a:r>
                <a:rPr lang="en-US" sz="1600" dirty="0"/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as</a:t>
              </a:r>
              <a:r>
                <a:rPr lang="en-US" sz="1600" dirty="0">
                  <a:solidFill>
                    <a:srgbClr val="92D050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gross_sales_mln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b="1" dirty="0">
                  <a:solidFill>
                    <a:schemeClr val="tx1"/>
                  </a:solidFill>
                </a:rPr>
                <a:t>from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dim_customer c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/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join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fact_sales_monthly 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/>
                <a:t>               </a:t>
              </a:r>
              <a:r>
                <a:rPr lang="en-US" sz="1600" b="1" dirty="0">
                  <a:solidFill>
                    <a:schemeClr val="tx1"/>
                  </a:solidFill>
                </a:rPr>
                <a:t>on </a:t>
              </a:r>
              <a:r>
                <a:rPr lang="en-US" sz="1600" b="1" dirty="0" err="1">
                  <a:solidFill>
                    <a:schemeClr val="bg1"/>
                  </a:solidFill>
                </a:rPr>
                <a:t>c.</a:t>
              </a:r>
              <a:r>
                <a:rPr lang="en-US" sz="1600" dirty="0" err="1">
                  <a:solidFill>
                    <a:schemeClr val="bg1"/>
                  </a:solidFill>
                </a:rPr>
                <a:t>ustomer_code</a:t>
              </a:r>
              <a:r>
                <a:rPr lang="en-US" sz="1600" dirty="0">
                  <a:solidFill>
                    <a:schemeClr val="bg1"/>
                  </a:solidFill>
                </a:rPr>
                <a:t> = s.customer_code</a:t>
              </a:r>
              <a:br>
                <a:rPr lang="en-US" sz="1600" dirty="0"/>
              </a:br>
              <a:r>
                <a:rPr lang="en-US" sz="1600" b="1" dirty="0">
                  <a:solidFill>
                    <a:schemeClr val="tx1"/>
                  </a:solidFill>
                </a:rPr>
                <a:t>join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fact_gross_price g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/>
                <a:t>               </a:t>
              </a:r>
              <a:r>
                <a:rPr lang="en-US" sz="1600" b="1" dirty="0">
                  <a:solidFill>
                    <a:schemeClr val="tx1"/>
                  </a:solidFill>
                </a:rPr>
                <a:t>on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s.product_code = g.product_code</a:t>
              </a:r>
              <a:br>
                <a:rPr lang="en-US" sz="1600" dirty="0"/>
              </a:br>
              <a:r>
                <a:rPr lang="en-US" sz="1600" b="1" dirty="0">
                  <a:solidFill>
                    <a:schemeClr val="tx1"/>
                  </a:solidFill>
                </a:rPr>
                <a:t>where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s.fiscal_year = 2021</a:t>
              </a:r>
              <a:br>
                <a:rPr lang="en-US" sz="1600" dirty="0"/>
              </a:br>
              <a:r>
                <a:rPr lang="en-US" sz="1600" b="1" dirty="0">
                  <a:solidFill>
                    <a:schemeClr val="tx1"/>
                  </a:solidFill>
                </a:rPr>
                <a:t>group</a:t>
              </a:r>
              <a:r>
                <a:rPr lang="en-US" sz="1600" dirty="0">
                  <a:solidFill>
                    <a:srgbClr val="92D050"/>
                  </a:solidFill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by</a:t>
              </a:r>
              <a:r>
                <a:rPr lang="en-US" sz="1600" dirty="0">
                  <a:solidFill>
                    <a:srgbClr val="92D050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c.channel</a:t>
              </a:r>
              <a:br>
                <a:rPr lang="en-US" sz="1600" dirty="0"/>
              </a:br>
              <a:r>
                <a:rPr lang="en-US" sz="1600" dirty="0">
                  <a:solidFill>
                    <a:schemeClr val="bg1"/>
                  </a:solidFill>
                </a:rPr>
                <a:t>)</a:t>
              </a:r>
              <a:br>
                <a:rPr lang="en-US" sz="1600" dirty="0"/>
              </a:br>
              <a:r>
                <a:rPr lang="en-US" sz="1600" b="1" dirty="0">
                  <a:solidFill>
                    <a:schemeClr val="tx1"/>
                  </a:solidFill>
                </a:rPr>
                <a:t>select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chemeClr val="bg1"/>
                  </a:solidFill>
                </a:rPr>
                <a:t>*,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b="1" dirty="0" err="1">
                  <a:solidFill>
                    <a:schemeClr val="tx1"/>
                  </a:solidFill>
                </a:rPr>
                <a:t>concat</a:t>
              </a:r>
              <a:r>
                <a:rPr lang="en-US" sz="1600" b="1" dirty="0">
                  <a:solidFill>
                    <a:schemeClr val="tx1"/>
                  </a:solidFill>
                </a:rPr>
                <a:t>(round</a:t>
              </a:r>
              <a:r>
                <a:rPr lang="en-US" sz="1600" dirty="0">
                  <a:solidFill>
                    <a:schemeClr val="bg1"/>
                  </a:solidFill>
                </a:rPr>
                <a:t>(gross_sales_mln*100/ (select sum(gross_sales_mln) from cte1),2)," %")</a:t>
              </a:r>
              <a:r>
                <a:rPr lang="en-US" sz="1600" dirty="0"/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as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pct_contribution</a:t>
              </a:r>
              <a:br>
                <a:rPr lang="en-US" sz="1600" dirty="0"/>
              </a:br>
              <a:r>
                <a:rPr lang="en-US" sz="1600" b="1" dirty="0">
                  <a:solidFill>
                    <a:schemeClr val="tx1"/>
                  </a:solidFill>
                </a:rPr>
                <a:t>from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cte1</a:t>
              </a:r>
              <a:br>
                <a:rPr lang="en-US" sz="1600" dirty="0"/>
              </a:br>
              <a:r>
                <a:rPr lang="en-US" sz="1600" b="1" dirty="0">
                  <a:solidFill>
                    <a:schemeClr val="tx1"/>
                  </a:solidFill>
                </a:rPr>
                <a:t>order</a:t>
              </a:r>
              <a:r>
                <a:rPr lang="en-US" sz="1600" dirty="0">
                  <a:solidFill>
                    <a:srgbClr val="92D050"/>
                  </a:solidFill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by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pct_contribution</a:t>
              </a:r>
              <a:r>
                <a:rPr lang="en-US" sz="1600" dirty="0"/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desc</a:t>
              </a:r>
              <a:br>
                <a:rPr lang="en-US" sz="1600" dirty="0"/>
              </a:br>
              <a:r>
                <a:rPr lang="en-US" sz="1600" b="1" dirty="0">
                  <a:solidFill>
                    <a:schemeClr val="tx1"/>
                  </a:solidFill>
                </a:rPr>
                <a:t>;</a:t>
              </a:r>
              <a:endParaRPr lang="en-IN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E644B5-59DF-A054-6124-CBD6F2428EEE}"/>
                </a:ext>
              </a:extLst>
            </p:cNvPr>
            <p:cNvGrpSpPr/>
            <p:nvPr/>
          </p:nvGrpSpPr>
          <p:grpSpPr>
            <a:xfrm rot="3434940">
              <a:off x="1086963" y="2478443"/>
              <a:ext cx="1136554" cy="777032"/>
              <a:chOff x="369174" y="2810160"/>
              <a:chExt cx="1471989" cy="96466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F229028-55D3-8032-0758-0FE8634849AC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D0E231D-41E0-FAD3-E249-AB2E5DBE7A7C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6F2F772-DA0E-CC29-63C0-1A8ADD647D8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792460F-3C1E-4D7B-E8DD-C56966D0DEF1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rgbClr val="0998A6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A32381-B7CD-4DD8-AD92-0CAAD313D8D9}"/>
              </a:ext>
            </a:extLst>
          </p:cNvPr>
          <p:cNvSpPr/>
          <p:nvPr/>
        </p:nvSpPr>
        <p:spPr>
          <a:xfrm>
            <a:off x="422201" y="422532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E77EC9-5EC2-4A08-85A9-937896AD2AA5}"/>
              </a:ext>
            </a:extLst>
          </p:cNvPr>
          <p:cNvSpPr/>
          <p:nvPr/>
        </p:nvSpPr>
        <p:spPr>
          <a:xfrm>
            <a:off x="422201" y="2060272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26065" y="586757"/>
            <a:ext cx="10895462" cy="3330788"/>
            <a:chOff x="726065" y="586757"/>
            <a:chExt cx="10895462" cy="33307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B7751B-E79A-A3DE-9FEA-14ADE3B4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82" y="939629"/>
              <a:ext cx="5162445" cy="297791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7A3EF96-D759-D9DF-3C15-D5E3E98C41EC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E60E490-9321-03D8-A140-356D79A85A7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96FB132-41E5-A4ED-8ABC-590CD570AA25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D9801EA-FED4-4F5F-A82E-FB23817055A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DAA4766-EBE7-39E3-2127-5BBD16949878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401256" y="5480507"/>
            <a:ext cx="11414040" cy="1200329"/>
            <a:chOff x="401256" y="5480507"/>
            <a:chExt cx="1141404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480507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 The majority of AtliQ's sales come from retailers, accounting for a substantial 73.22% of the total gross sales.</a:t>
              </a:r>
              <a:br>
                <a:rPr lang="en-US" dirty="0">
                  <a:solidFill>
                    <a:schemeClr val="bg1"/>
                  </a:solidFill>
                </a:rPr>
              </a:b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2. Direct and distributor channel together contributes only 26.79% of the total sales.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401256" y="5480507"/>
              <a:ext cx="2132637" cy="805993"/>
              <a:chOff x="401256" y="5480507"/>
              <a:chExt cx="2132637" cy="805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401256" y="5480507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bg1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chemeClr val="bg1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1620FD3-8DD5-438D-BB3E-F8AAF903C2E6}"/>
              </a:ext>
            </a:extLst>
          </p:cNvPr>
          <p:cNvSpPr/>
          <p:nvPr/>
        </p:nvSpPr>
        <p:spPr>
          <a:xfrm>
            <a:off x="991258" y="379892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9977981" cy="72744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1266724" y="2212848"/>
            <a:ext cx="10163276" cy="4645152"/>
            <a:chOff x="1266724" y="2212848"/>
            <a:chExt cx="10163276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800" b="1" dirty="0">
                  <a:solidFill>
                    <a:schemeClr val="tx1"/>
                  </a:solidFill>
                </a:rPr>
                <a:t>with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cte1</a:t>
              </a:r>
              <a:r>
                <a:rPr lang="en-IN" sz="1800" dirty="0"/>
                <a:t> </a:t>
              </a:r>
              <a:r>
                <a:rPr lang="en-IN" sz="1800" b="1" dirty="0">
                  <a:solidFill>
                    <a:schemeClr val="tx1"/>
                  </a:solidFill>
                </a:rPr>
                <a:t>as</a:t>
              </a:r>
              <a:r>
                <a:rPr lang="en-IN" sz="1800" dirty="0">
                  <a:solidFill>
                    <a:schemeClr val="bg1"/>
                  </a:solidFill>
                </a:rPr>
                <a:t>(</a:t>
              </a:r>
              <a:br>
                <a:rPr lang="en-IN" sz="1800" dirty="0"/>
              </a:br>
              <a:r>
                <a:rPr lang="en-IN" sz="1800" dirty="0"/>
                <a:t>    </a:t>
              </a:r>
              <a:r>
                <a:rPr lang="en-IN" sz="1800" b="1" dirty="0">
                  <a:solidFill>
                    <a:schemeClr val="tx1"/>
                  </a:solidFill>
                </a:rPr>
                <a:t>select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chemeClr val="bg1"/>
                  </a:solidFill>
                </a:rPr>
                <a:t>p.division,</a:t>
              </a:r>
              <a:br>
                <a:rPr lang="en-IN" sz="1800" dirty="0">
                  <a:solidFill>
                    <a:schemeClr val="bg1"/>
                  </a:solidFill>
                </a:rPr>
              </a:br>
              <a:r>
                <a:rPr lang="en-IN" sz="1800" dirty="0">
                  <a:solidFill>
                    <a:schemeClr val="bg1"/>
                  </a:solidFill>
                </a:rPr>
                <a:t>             s.product_code</a:t>
              </a:r>
              <a:r>
                <a:rPr lang="en-IN" sz="1800" dirty="0"/>
                <a:t>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b="1" dirty="0">
                  <a:solidFill>
                    <a:schemeClr val="tx1"/>
                  </a:solidFill>
                </a:rPr>
                <a:t>concat</a:t>
              </a:r>
              <a:r>
                <a:rPr lang="en-IN" sz="1800" dirty="0">
                  <a:solidFill>
                    <a:schemeClr val="bg1"/>
                  </a:solidFill>
                </a:rPr>
                <a:t>(p.product," (", p.variant,")") </a:t>
              </a:r>
              <a:r>
                <a:rPr lang="en-IN" sz="1800" b="1" dirty="0">
                  <a:solidFill>
                    <a:schemeClr val="tx1"/>
                  </a:solidFill>
                </a:rPr>
                <a:t>as</a:t>
              </a:r>
              <a:r>
                <a:rPr lang="en-IN" sz="1800" dirty="0"/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product,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b="1" dirty="0">
                  <a:solidFill>
                    <a:schemeClr val="tx1"/>
                  </a:solidFill>
                </a:rPr>
                <a:t>sum</a:t>
              </a:r>
              <a:r>
                <a:rPr lang="en-IN" sz="1800" dirty="0">
                  <a:solidFill>
                    <a:schemeClr val="bg1"/>
                  </a:solidFill>
                </a:rPr>
                <a:t>(s.sold_quantity) </a:t>
              </a:r>
              <a:r>
                <a:rPr lang="en-IN" sz="1800" b="1" dirty="0">
                  <a:solidFill>
                    <a:schemeClr val="tx1"/>
                  </a:solidFill>
                </a:rPr>
                <a:t>as</a:t>
              </a:r>
              <a:r>
                <a:rPr lang="en-IN" sz="1800" dirty="0"/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total_sold_qty,</a:t>
              </a:r>
              <a:br>
                <a:rPr lang="en-IN" sz="1800" dirty="0">
                  <a:solidFill>
                    <a:schemeClr val="bg1"/>
                  </a:solidFill>
                </a:rPr>
              </a:br>
              <a:r>
                <a:rPr lang="en-IN" sz="1800" dirty="0"/>
                <a:t>             </a:t>
              </a:r>
              <a:r>
                <a:rPr lang="en-IN" sz="1800" b="1" dirty="0">
                  <a:solidFill>
                    <a:schemeClr val="tx1"/>
                  </a:solidFill>
                </a:rPr>
                <a:t>rank()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r>
                <a:rPr lang="en-IN" sz="1800" b="1" dirty="0">
                  <a:solidFill>
                    <a:schemeClr val="tx1"/>
                  </a:solidFill>
                </a:rPr>
                <a:t>over</a:t>
              </a:r>
              <a:r>
                <a:rPr lang="en-IN" sz="1800" dirty="0">
                  <a:solidFill>
                    <a:schemeClr val="bg1"/>
                  </a:solidFill>
                </a:rPr>
                <a:t>(</a:t>
              </a:r>
              <a:r>
                <a:rPr lang="en-IN" sz="1800" b="1" dirty="0">
                  <a:solidFill>
                    <a:schemeClr val="tx1"/>
                  </a:solidFill>
                </a:rPr>
                <a:t>partition by </a:t>
              </a:r>
              <a:r>
                <a:rPr lang="en-IN" sz="1800" dirty="0">
                  <a:solidFill>
                    <a:schemeClr val="bg1"/>
                  </a:solidFill>
                </a:rPr>
                <a:t>p.division </a:t>
              </a:r>
              <a:r>
                <a:rPr lang="en-IN" sz="1800" b="1" dirty="0">
                  <a:solidFill>
                    <a:schemeClr val="tx1"/>
                  </a:solidFill>
                </a:rPr>
                <a:t>order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r>
                <a:rPr lang="en-IN" sz="1800" b="1" dirty="0">
                  <a:solidFill>
                    <a:schemeClr val="tx1"/>
                  </a:solidFill>
                </a:rPr>
                <a:t>by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sum(s.sold_quantity) </a:t>
              </a:r>
              <a:r>
                <a:rPr lang="en-IN" sz="1800" b="1" dirty="0">
                  <a:solidFill>
                    <a:schemeClr val="tx1"/>
                  </a:solidFill>
                </a:rPr>
                <a:t>desc</a:t>
              </a:r>
              <a:r>
                <a:rPr lang="en-IN" sz="1800" dirty="0">
                  <a:solidFill>
                    <a:schemeClr val="bg1"/>
                  </a:solidFill>
                </a:rPr>
                <a:t>)</a:t>
              </a:r>
              <a:r>
                <a:rPr lang="en-IN" sz="1800" dirty="0"/>
                <a:t> </a:t>
              </a:r>
              <a:r>
                <a:rPr lang="en-IN" sz="1800" b="1" dirty="0">
                  <a:solidFill>
                    <a:schemeClr val="tx1"/>
                  </a:solidFill>
                </a:rPr>
                <a:t>as</a:t>
              </a:r>
              <a:r>
                <a:rPr lang="en-IN" sz="1800" dirty="0"/>
                <a:t>  </a:t>
              </a:r>
              <a:r>
                <a:rPr lang="en-IN" sz="1800" dirty="0">
                  <a:solidFill>
                    <a:schemeClr val="bg1"/>
                  </a:solidFill>
                </a:rPr>
                <a:t>rank_order</a:t>
              </a:r>
              <a:br>
                <a:rPr lang="en-IN" sz="1800" dirty="0"/>
              </a:br>
              <a:r>
                <a:rPr lang="en-IN" sz="1800" b="1" dirty="0">
                  <a:solidFill>
                    <a:schemeClr val="tx1"/>
                  </a:solidFill>
                </a:rPr>
                <a:t>from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dim_product p</a:t>
              </a:r>
              <a:br>
                <a:rPr lang="en-IN" sz="1800" dirty="0">
                  <a:solidFill>
                    <a:schemeClr val="bg1"/>
                  </a:solidFill>
                </a:rPr>
              </a:br>
              <a:r>
                <a:rPr lang="en-IN" sz="1800" b="1" dirty="0">
                  <a:solidFill>
                    <a:schemeClr val="tx1"/>
                  </a:solidFill>
                </a:rPr>
                <a:t>join</a:t>
              </a:r>
              <a:r>
                <a:rPr lang="en-IN" sz="1800" dirty="0"/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fact_sales_monthly s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b="1" dirty="0">
                  <a:solidFill>
                    <a:schemeClr val="tx1"/>
                  </a:solidFill>
                </a:rPr>
                <a:t>on</a:t>
              </a:r>
              <a:r>
                <a:rPr lang="en-IN" sz="1800" dirty="0"/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p.product_code = s.product_code</a:t>
              </a:r>
              <a:br>
                <a:rPr lang="en-IN" sz="1800" dirty="0"/>
              </a:br>
              <a:r>
                <a:rPr lang="en-IN" sz="1800" b="1" dirty="0">
                  <a:solidFill>
                    <a:schemeClr val="tx1"/>
                  </a:solidFill>
                </a:rPr>
                <a:t>where</a:t>
              </a:r>
              <a:r>
                <a:rPr lang="en-IN" sz="1800" dirty="0"/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fiscal_year = 2021</a:t>
              </a:r>
              <a:br>
                <a:rPr lang="en-IN" sz="1800" dirty="0"/>
              </a:br>
              <a:r>
                <a:rPr lang="en-IN" sz="1800" b="1" dirty="0">
                  <a:solidFill>
                    <a:schemeClr val="tx1"/>
                  </a:solidFill>
                </a:rPr>
                <a:t>group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r>
                <a:rPr lang="en-IN" sz="1800" b="1" dirty="0">
                  <a:solidFill>
                    <a:schemeClr val="tx1"/>
                  </a:solidFill>
                </a:rPr>
                <a:t>by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p.division,s.product_code,p.product</a:t>
              </a:r>
              <a:br>
                <a:rPr lang="en-IN" sz="1800" dirty="0">
                  <a:solidFill>
                    <a:schemeClr val="bg1"/>
                  </a:solidFill>
                </a:rPr>
              </a:br>
              <a:r>
                <a:rPr lang="en-IN" sz="1800" dirty="0">
                  <a:solidFill>
                    <a:schemeClr val="bg1"/>
                  </a:solidFill>
                </a:rPr>
                <a:t>)</a:t>
              </a:r>
              <a:br>
                <a:rPr lang="en-IN" sz="1800" dirty="0"/>
              </a:br>
              <a:r>
                <a:rPr lang="en-IN" sz="1800" b="1" dirty="0">
                  <a:solidFill>
                    <a:schemeClr val="tx1"/>
                  </a:solidFill>
                </a:rPr>
                <a:t>select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br>
                <a:rPr lang="en-IN" sz="1800" dirty="0"/>
              </a:br>
              <a:r>
                <a:rPr lang="en-IN" sz="1800" dirty="0"/>
                <a:t>          </a:t>
              </a:r>
              <a:r>
                <a:rPr lang="en-IN" sz="1800" dirty="0">
                  <a:solidFill>
                    <a:schemeClr val="bg1"/>
                  </a:solidFill>
                </a:rPr>
                <a:t>*</a:t>
              </a:r>
              <a:br>
                <a:rPr lang="en-IN" sz="1800" dirty="0">
                  <a:solidFill>
                    <a:schemeClr val="bg1"/>
                  </a:solidFill>
                </a:rPr>
              </a:br>
              <a:r>
                <a:rPr lang="en-IN" sz="1800" b="1" dirty="0">
                  <a:solidFill>
                    <a:schemeClr val="tx1"/>
                  </a:solidFill>
                </a:rPr>
                <a:t>from</a:t>
              </a:r>
              <a:r>
                <a:rPr lang="en-IN" sz="1800" dirty="0"/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cte1</a:t>
              </a:r>
              <a:br>
                <a:rPr lang="en-IN" sz="1800" dirty="0"/>
              </a:br>
              <a:r>
                <a:rPr lang="en-IN" sz="1800" b="1" dirty="0">
                  <a:solidFill>
                    <a:schemeClr val="tx1"/>
                  </a:solidFill>
                </a:rPr>
                <a:t>where</a:t>
              </a:r>
              <a:r>
                <a:rPr lang="en-IN" sz="1800" dirty="0"/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rank_order </a:t>
              </a:r>
              <a:r>
                <a:rPr lang="en-IN" sz="1800" b="1" dirty="0">
                  <a:solidFill>
                    <a:schemeClr val="tx1"/>
                  </a:solidFill>
                </a:rPr>
                <a:t>in</a:t>
              </a:r>
              <a:r>
                <a:rPr lang="en-IN" sz="1800" dirty="0"/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(1,2,3)</a:t>
              </a:r>
              <a:br>
                <a:rPr lang="en-IN" sz="1800" dirty="0">
                  <a:solidFill>
                    <a:schemeClr val="bg1"/>
                  </a:solidFill>
                </a:rPr>
              </a:br>
              <a:r>
                <a:rPr lang="en-IN" sz="1800" b="1" dirty="0">
                  <a:solidFill>
                    <a:schemeClr val="tx1"/>
                  </a:solidFill>
                </a:rPr>
                <a:t>order</a:t>
              </a:r>
              <a:r>
                <a:rPr lang="en-IN" sz="1800" dirty="0">
                  <a:solidFill>
                    <a:srgbClr val="92D050"/>
                  </a:solidFill>
                </a:rPr>
                <a:t> </a:t>
              </a:r>
              <a:r>
                <a:rPr lang="en-IN" sz="1800" b="1" dirty="0">
                  <a:solidFill>
                    <a:schemeClr val="tx1"/>
                  </a:solidFill>
                </a:rPr>
                <a:t>by</a:t>
              </a:r>
              <a:r>
                <a:rPr lang="en-IN" sz="1800" dirty="0"/>
                <a:t> </a:t>
              </a:r>
              <a:r>
                <a:rPr lang="en-IN" sz="1800" dirty="0">
                  <a:solidFill>
                    <a:schemeClr val="bg1"/>
                  </a:solidFill>
                </a:rPr>
                <a:t>division, rank_order </a:t>
              </a:r>
              <a:r>
                <a:rPr lang="en-IN" sz="1800" b="1" dirty="0">
                  <a:solidFill>
                    <a:schemeClr val="tx1"/>
                  </a:solidFill>
                </a:rPr>
                <a:t>asc</a:t>
              </a:r>
              <a:br>
                <a:rPr lang="en-IN" sz="1800" dirty="0"/>
              </a:br>
              <a:r>
                <a:rPr lang="en-IN" sz="1800" dirty="0"/>
                <a:t>;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00A223-3378-8B51-2F4B-FC1D264329FD}"/>
                </a:ext>
              </a:extLst>
            </p:cNvPr>
            <p:cNvGrpSpPr/>
            <p:nvPr/>
          </p:nvGrpSpPr>
          <p:grpSpPr>
            <a:xfrm rot="3434940">
              <a:off x="1086963" y="2478443"/>
              <a:ext cx="1136554" cy="777032"/>
              <a:chOff x="369174" y="2810160"/>
              <a:chExt cx="1471989" cy="96466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FFE8D93-E1F6-42D5-40AF-706BB4761824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428B9EF-F3A0-11D3-37E5-CA70A117FE7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CAF1827-A565-952A-86E5-4FFD37253317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11AB63E-EEC1-6E54-9DAB-7BD9121048E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rgbClr val="0998A6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DC5963-D182-4A5D-B5A8-6019087B74F3}"/>
              </a:ext>
            </a:extLst>
          </p:cNvPr>
          <p:cNvSpPr/>
          <p:nvPr/>
        </p:nvSpPr>
        <p:spPr>
          <a:xfrm>
            <a:off x="402715" y="535988"/>
            <a:ext cx="1490491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925998-A63E-434D-B999-2CC8C1C00722}"/>
              </a:ext>
            </a:extLst>
          </p:cNvPr>
          <p:cNvSpPr/>
          <p:nvPr/>
        </p:nvSpPr>
        <p:spPr>
          <a:xfrm>
            <a:off x="439941" y="2101350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11735161" cy="3210455"/>
            <a:chOff x="254662" y="586757"/>
            <a:chExt cx="11735161" cy="32104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A2680C-DF58-2E98-0F82-4F70C3BBA2F2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59DF5ACF-7092-82FD-A3DC-46DF88C499A2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9056435-2944-8280-94B9-927F4A5E2FC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22D7499-C2CE-A299-1663-F0387ED687BA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A0C5908-2CD6-9FF2-CBCA-BD2A1DB2363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6D6D69-A04C-1612-98B5-075259F0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566" y="702645"/>
              <a:ext cx="5861257" cy="30945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6891" y="4979958"/>
            <a:ext cx="11421572" cy="1815882"/>
            <a:chOff x="386891" y="4979958"/>
            <a:chExt cx="11421572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1. In the </a:t>
              </a:r>
              <a:r>
                <a:rPr lang="en-US" sz="1600" b="1" dirty="0">
                  <a:solidFill>
                    <a:schemeClr val="bg1"/>
                  </a:solidFill>
                </a:rPr>
                <a:t>N &amp; S </a:t>
              </a:r>
              <a:r>
                <a:rPr lang="en-US" sz="1600" dirty="0">
                  <a:solidFill>
                    <a:schemeClr val="bg1"/>
                  </a:solidFill>
                </a:rPr>
                <a:t>division, </a:t>
              </a:r>
              <a:r>
                <a:rPr lang="en-US" sz="1600" b="1" dirty="0">
                  <a:solidFill>
                    <a:schemeClr val="bg1"/>
                  </a:solidFill>
                </a:rPr>
                <a:t>pen drives </a:t>
              </a:r>
              <a:r>
                <a:rPr lang="en-US" sz="1600" dirty="0">
                  <a:solidFill>
                    <a:schemeClr val="bg1"/>
                  </a:solidFill>
                </a:rPr>
                <a:t>dominate the top three spots, showcasing their popularity and  high sales performance.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2. The </a:t>
              </a:r>
              <a:r>
                <a:rPr lang="en-US" sz="1600" b="1" dirty="0">
                  <a:solidFill>
                    <a:schemeClr val="bg1"/>
                  </a:solidFill>
                </a:rPr>
                <a:t>P &amp; A </a:t>
              </a:r>
              <a:r>
                <a:rPr lang="en-US" sz="1600" dirty="0">
                  <a:solidFill>
                    <a:schemeClr val="bg1"/>
                  </a:solidFill>
                </a:rPr>
                <a:t>division's top three products are exclusively </a:t>
              </a:r>
              <a:r>
                <a:rPr lang="en-US" sz="1600" b="1" dirty="0">
                  <a:solidFill>
                    <a:schemeClr val="bg1"/>
                  </a:solidFill>
                </a:rPr>
                <a:t>mouse</a:t>
              </a:r>
              <a:r>
                <a:rPr lang="en-US" sz="1600" dirty="0">
                  <a:solidFill>
                    <a:schemeClr val="bg1"/>
                  </a:solidFill>
                </a:rPr>
                <a:t>, reflecting a clear demand for these devices.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3. The </a:t>
              </a:r>
              <a:r>
                <a:rPr lang="en-US" sz="1600" b="1" dirty="0">
                  <a:solidFill>
                    <a:schemeClr val="bg1"/>
                  </a:solidFill>
                </a:rPr>
                <a:t>PC</a:t>
              </a:r>
              <a:r>
                <a:rPr lang="en-US" sz="1600" dirty="0">
                  <a:solidFill>
                    <a:schemeClr val="bg1"/>
                  </a:solidFill>
                </a:rPr>
                <a:t> division's bestsellers are all </a:t>
              </a:r>
              <a:r>
                <a:rPr lang="en-US" sz="1600" b="1" dirty="0">
                  <a:solidFill>
                    <a:schemeClr val="bg1"/>
                  </a:solidFill>
                </a:rPr>
                <a:t>personal laptops</a:t>
              </a:r>
              <a:r>
                <a:rPr lang="en-US" sz="1600" dirty="0">
                  <a:solidFill>
                    <a:schemeClr val="bg1"/>
                  </a:solidFill>
                </a:rPr>
                <a:t>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6891" y="5511220"/>
              <a:ext cx="2147002" cy="775280"/>
              <a:chOff x="386891" y="5511220"/>
              <a:chExt cx="2147002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6891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bg1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chemeClr val="bg1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69B8B8-A438-44D8-B014-721194370E33}"/>
              </a:ext>
            </a:extLst>
          </p:cNvPr>
          <p:cNvSpPr/>
          <p:nvPr/>
        </p:nvSpPr>
        <p:spPr>
          <a:xfrm>
            <a:off x="788139" y="422776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Modern Love" panose="04090805081005020601" pitchFamily="82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1. Focus on desktops, Storage, and Networking segment.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2. Emphasizes multi-channel marketing.</a:t>
            </a:r>
            <a:br>
              <a:rPr lang="en-IN" sz="2400" dirty="0">
                <a:solidFill>
                  <a:schemeClr val="bg1"/>
                </a:solidFill>
              </a:rPr>
            </a:b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3. </a:t>
            </a:r>
            <a:r>
              <a:rPr lang="en-US" sz="2400" dirty="0">
                <a:solidFill>
                  <a:schemeClr val="bg1"/>
                </a:solidFill>
              </a:rPr>
              <a:t>Combine pricing strategies with attractive promotions.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4. Continuously improve based on customer feedback.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5. Invest in sales team training for improved performance.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3" y="3165916"/>
            <a:ext cx="10353762" cy="970450"/>
          </a:xfrm>
        </p:spPr>
        <p:txBody>
          <a:bodyPr>
            <a:noAutofit/>
          </a:bodyPr>
          <a:lstStyle/>
          <a:p>
            <a:r>
              <a:rPr lang="en-IN" sz="8800" dirty="0">
                <a:solidFill>
                  <a:schemeClr val="bg1"/>
                </a:solidFill>
                <a:latin typeface="Modern Love" panose="04090805081005020601" pitchFamily="82" charset="0"/>
              </a:rPr>
              <a:t>Thankyou!</a:t>
            </a:r>
            <a:br>
              <a:rPr lang="en-IN" sz="8800" dirty="0">
                <a:solidFill>
                  <a:schemeClr val="bg1"/>
                </a:solidFill>
                <a:latin typeface="Modern Love" panose="04090805081005020601" pitchFamily="82" charset="0"/>
              </a:rPr>
            </a:br>
            <a:endParaRPr lang="en-IN" sz="8800" dirty="0">
              <a:solidFill>
                <a:schemeClr val="bg1"/>
              </a:solidFill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Modern Love" panose="04090805081005020601" pitchFamily="82" charset="0"/>
              </a:rPr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AtliQ Hardwares (imaginary company) is one of the leading computer hardware producers in India and well expanded in other countries too.</a:t>
            </a:r>
            <a:endParaRPr lang="en-IN" dirty="0">
              <a:solidFill>
                <a:schemeClr val="bg1"/>
              </a:solidFill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8864682" y="4922737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494522" y="381089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Modern Love" panose="04090805081005020601" pitchFamily="82" charset="0"/>
              </a:rPr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External Solid 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Modern Love" panose="04090805081005020601" pitchFamily="82" charset="0"/>
              </a:rPr>
              <a:t>Product Line</a:t>
            </a:r>
          </a:p>
          <a:p>
            <a:endParaRPr lang="en-IN" dirty="0">
              <a:solidFill>
                <a:schemeClr val="bg1"/>
              </a:solidFill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chemeClr val="bg1"/>
                </a:solidFill>
                <a:effectLst/>
                <a:latin typeface="Modern Love" panose="04090805081005020601" pitchFamily="82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409" y="3894832"/>
            <a:ext cx="10146268" cy="20569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</a:rPr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</a:rPr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</a:rPr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</a:rPr>
              <a:t>To evaluate these skills, Tony decided to conduct a SQL challenge.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4125" y="3901033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03" y="4364959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03" y="4814429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03" y="5283728"/>
            <a:ext cx="301706" cy="301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A8394-7CD2-481A-AC78-96C8C980B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99" y="612742"/>
            <a:ext cx="2350427" cy="23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Modern Love" panose="04090805081005020601" pitchFamily="82" charset="0"/>
              </a:rPr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2037282"/>
            <a:ext cx="988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Provide the list of markets in which customer  "AtliQ Exclusive" operates its business in the APAC region.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1411756" y="3610749"/>
            <a:ext cx="5383837" cy="2115113"/>
            <a:chOff x="1411756" y="3610749"/>
            <a:chExt cx="5383837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/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b="1" dirty="0"/>
                <a:t>distinct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market</a:t>
              </a:r>
              <a:br>
                <a:rPr lang="en-IN" dirty="0"/>
              </a:br>
              <a:r>
                <a:rPr lang="en-IN" b="1" dirty="0"/>
                <a:t>from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dim_customer</a:t>
              </a:r>
              <a:br>
                <a:rPr lang="en-IN" dirty="0"/>
              </a:br>
              <a:r>
                <a:rPr lang="en-IN" b="1" dirty="0"/>
                <a:t>where</a:t>
              </a:r>
              <a:r>
                <a:rPr lang="en-IN" dirty="0"/>
                <a:t> </a:t>
              </a:r>
              <a:r>
                <a:rPr lang="en-IN" dirty="0">
                  <a:solidFill>
                    <a:schemeClr val="bg1"/>
                  </a:solidFill>
                </a:rPr>
                <a:t>customer = "AtliQ exclusive“ </a:t>
              </a:r>
              <a:br>
                <a:rPr lang="en-IN" dirty="0"/>
              </a:br>
              <a:r>
                <a:rPr lang="en-IN" b="1" dirty="0"/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>
                  <a:solidFill>
                    <a:schemeClr val="bg1"/>
                  </a:solidFill>
                </a:rPr>
                <a:t>region = "APAC“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dirty="0">
                  <a:solidFill>
                    <a:schemeClr val="bg1"/>
                  </a:solidFill>
                </a:rPr>
                <a:t>;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92B721A-3834-1803-4532-0D7705EDFE37}"/>
                </a:ext>
              </a:extLst>
            </p:cNvPr>
            <p:cNvGrpSpPr/>
            <p:nvPr/>
          </p:nvGrpSpPr>
          <p:grpSpPr>
            <a:xfrm rot="3434940">
              <a:off x="1231995" y="3790510"/>
              <a:ext cx="1136554" cy="777032"/>
              <a:chOff x="369174" y="2810160"/>
              <a:chExt cx="1471989" cy="964666"/>
            </a:xfrm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3DA93A1-E3F3-D101-1C8C-C3815F6929EE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8E35276-8C86-2B67-0E20-980EC2F44B02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5D91837B-D3B7-4063-BF2E-5ECD54565CF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69EB72C2-D8FB-F89D-6165-52A60B0265E6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solidFill>
                <a:srgbClr val="0998A6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bg1"/>
                </a:solidFill>
                <a:effectLst/>
                <a:latin typeface="Modern Love" panose="04090805081005020601" pitchFamily="82" charset="0"/>
              </a:rPr>
              <a:t>Ad-hoc requests , output and insights</a:t>
            </a:r>
            <a:endParaRPr lang="en-IN" b="1" dirty="0">
              <a:solidFill>
                <a:schemeClr val="bg1"/>
              </a:solidFill>
              <a:latin typeface="Modern Love" panose="04090805081005020601" pitchFamily="8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419AEC-B64E-4573-8312-B5DE133AD58A}"/>
              </a:ext>
            </a:extLst>
          </p:cNvPr>
          <p:cNvSpPr/>
          <p:nvPr/>
        </p:nvSpPr>
        <p:spPr>
          <a:xfrm>
            <a:off x="476112" y="1757413"/>
            <a:ext cx="141603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9D5D7B-CDB7-47B9-9940-6400A580CE21}"/>
              </a:ext>
            </a:extLst>
          </p:cNvPr>
          <p:cNvSpPr/>
          <p:nvPr/>
        </p:nvSpPr>
        <p:spPr>
          <a:xfrm>
            <a:off x="793942" y="3449213"/>
            <a:ext cx="1098207" cy="559737"/>
          </a:xfrm>
          <a:prstGeom prst="roundRect">
            <a:avLst/>
          </a:prstGeom>
          <a:gradFill>
            <a:gsLst>
              <a:gs pos="0">
                <a:srgbClr val="33CCFF"/>
              </a:gs>
              <a:gs pos="100000">
                <a:schemeClr val="accent5">
                  <a:shade val="90000"/>
                  <a:lumMod val="9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628120" y="360111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chemeClr val="bg1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chemeClr val="bg1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chemeClr val="bg1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  <a:gradFill>
                <a:gsLst>
                  <a:gs pos="0">
                    <a:srgbClr val="33CCFF"/>
                  </a:gs>
                  <a:gs pos="100000">
                    <a:schemeClr val="accent5">
                      <a:shade val="90000"/>
                      <a:lumMod val="90000"/>
                    </a:schemeClr>
                  </a:gs>
                </a:gsLst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43106" y="396090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solidFill>
                      <a:schemeClr val="bg1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solidFill>
                <a:schemeClr val="bg1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23913" cy="1498585"/>
            <a:chOff x="505708" y="5495896"/>
            <a:chExt cx="11223913" cy="149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585621" y="607115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chemeClr val="bg1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chemeClr val="bg1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2209</TotalTime>
  <Words>2328</Words>
  <Application>Microsoft Office PowerPoint</Application>
  <PresentationFormat>Widescreen</PresentationFormat>
  <Paragraphs>139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Algerian</vt:lpstr>
      <vt:lpstr>Calisto MT</vt:lpstr>
      <vt:lpstr>Modern Love</vt:lpstr>
      <vt:lpstr>Poppins</vt:lpstr>
      <vt:lpstr>Wingdings</vt:lpstr>
      <vt:lpstr>Wingdings 2</vt:lpstr>
      <vt:lpstr>Slate</vt:lpstr>
      <vt:lpstr>Ad-Hoc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Sana Afreen</cp:lastModifiedBy>
  <cp:revision>32</cp:revision>
  <dcterms:created xsi:type="dcterms:W3CDTF">2024-05-16T14:28:31Z</dcterms:created>
  <dcterms:modified xsi:type="dcterms:W3CDTF">2024-11-26T14:20:26Z</dcterms:modified>
</cp:coreProperties>
</file>